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6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4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97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7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5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5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07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56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1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48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25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00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5C84-B65D-40B1-A428-B41967990E72}" type="datetimeFigureOut">
              <a:rPr lang="tr-TR" smtClean="0"/>
              <a:t>12.03.2025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D1B8-18BD-4F95-AC4D-25CF7693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8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0769" y="113310"/>
            <a:ext cx="845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GÜÇ ELEKTRONİĞİ SÜRÜCÜLERİ HAKKINDA GENEL AÇIKLAMALAR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64909" y="572196"/>
            <a:ext cx="33762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b="1" dirty="0" smtClean="0">
                <a:solidFill>
                  <a:srgbClr val="0070C0"/>
                </a:solidFill>
              </a:rPr>
              <a:t>Kullanılan Başlıca </a:t>
            </a:r>
            <a:r>
              <a:rPr lang="tr-TR" sz="2100" b="1" dirty="0">
                <a:solidFill>
                  <a:srgbClr val="0070C0"/>
                </a:solidFill>
              </a:rPr>
              <a:t>Anahtarlar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81230" y="968397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1)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Güç </a:t>
            </a:r>
            <a:r>
              <a:rPr lang="tr-TR" dirty="0" err="1" smtClean="0">
                <a:solidFill>
                  <a:srgbClr val="0070C0"/>
                </a:solidFill>
              </a:rPr>
              <a:t>Diyodu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6" y="1557097"/>
            <a:ext cx="3456248" cy="232966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3" y="5107716"/>
            <a:ext cx="2733008" cy="1613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etin kutusu 27"/>
              <p:cNvSpPr txBox="1"/>
              <p:nvPr/>
            </p:nvSpPr>
            <p:spPr>
              <a:xfrm>
                <a:off x="112891" y="3886761"/>
                <a:ext cx="3891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Üzerindeki gerilim doğru </a:t>
                </a:r>
                <a:r>
                  <a:rPr lang="tr-TR" dirty="0" err="1" smtClean="0"/>
                  <a:t>kutuplanmaya</a:t>
                </a:r>
                <a:r>
                  <a:rPr lang="tr-TR" dirty="0" smtClean="0"/>
                  <a:t> yetiyorsa iletime geçer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tr-TR" dirty="0" smtClean="0"/>
                  <a:t> V olur, yetmiyorsa sızıntı akımı geçer.</a:t>
                </a:r>
                <a:endParaRPr lang="tr-TR" dirty="0"/>
              </a:p>
            </p:txBody>
          </p:sp>
        </mc:Choice>
        <mc:Fallback xmlns="">
          <p:sp>
            <p:nvSpPr>
              <p:cNvPr id="28" name="Metin kutus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1" y="3886761"/>
                <a:ext cx="3891281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1411" t="-3974" r="-157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Metin kutusu 28"/>
          <p:cNvSpPr txBox="1"/>
          <p:nvPr/>
        </p:nvSpPr>
        <p:spPr>
          <a:xfrm>
            <a:off x="112891" y="4761145"/>
            <a:ext cx="389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İdeal diyodun karakteristiği ise şöyledir: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4950667" y="968397"/>
            <a:ext cx="241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 </a:t>
            </a:r>
            <a:r>
              <a:rPr lang="tr-TR" dirty="0">
                <a:solidFill>
                  <a:srgbClr val="0070C0"/>
                </a:solidFill>
              </a:rPr>
              <a:t>Güç </a:t>
            </a:r>
            <a:r>
              <a:rPr lang="tr-TR" dirty="0" err="1">
                <a:solidFill>
                  <a:srgbClr val="0070C0"/>
                </a:solidFill>
              </a:rPr>
              <a:t>Transistörü</a:t>
            </a:r>
            <a:r>
              <a:rPr lang="tr-TR" dirty="0">
                <a:solidFill>
                  <a:srgbClr val="0070C0"/>
                </a:solidFill>
              </a:rPr>
              <a:t> (BJT)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70945" y="1347469"/>
            <a:ext cx="1502949" cy="575769"/>
            <a:chOff x="1864347" y="964688"/>
            <a:chExt cx="1502949" cy="575769"/>
          </a:xfrm>
        </p:grpSpPr>
        <p:grpSp>
          <p:nvGrpSpPr>
            <p:cNvPr id="17" name="Grup 16"/>
            <p:cNvGrpSpPr/>
            <p:nvPr/>
          </p:nvGrpSpPr>
          <p:grpSpPr>
            <a:xfrm>
              <a:off x="2483899" y="1103432"/>
              <a:ext cx="232075" cy="234762"/>
              <a:chOff x="2422749" y="2145704"/>
              <a:chExt cx="309433" cy="313016"/>
            </a:xfrm>
          </p:grpSpPr>
          <p:sp>
            <p:nvSpPr>
              <p:cNvPr id="8" name="AutoShape 46"/>
              <p:cNvSpPr>
                <a:spLocks noChangeArrowheads="1"/>
              </p:cNvSpPr>
              <p:nvPr/>
            </p:nvSpPr>
            <p:spPr bwMode="auto">
              <a:xfrm rot="16200000" flipV="1">
                <a:off x="2421257" y="2154508"/>
                <a:ext cx="298389" cy="295405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tr-TR" altLang="tr-TR" sz="9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2575674" y="2302212"/>
                <a:ext cx="3130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 sz="1350"/>
              </a:p>
            </p:txBody>
          </p:sp>
        </p:grpSp>
        <p:sp>
          <p:nvSpPr>
            <p:cNvPr id="14" name="Line 103"/>
            <p:cNvSpPr>
              <a:spLocks noChangeShapeType="1"/>
            </p:cNvSpPr>
            <p:nvPr/>
          </p:nvSpPr>
          <p:spPr bwMode="auto">
            <a:xfrm rot="16200000">
              <a:off x="2294898" y="1031813"/>
              <a:ext cx="0" cy="37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tr-TR" sz="1350"/>
            </a:p>
          </p:txBody>
        </p:sp>
        <p:sp>
          <p:nvSpPr>
            <p:cNvPr id="16" name="Line 133"/>
            <p:cNvSpPr>
              <a:spLocks noChangeShapeType="1"/>
            </p:cNvSpPr>
            <p:nvPr/>
          </p:nvSpPr>
          <p:spPr bwMode="auto">
            <a:xfrm>
              <a:off x="2236175" y="1220363"/>
              <a:ext cx="1071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sz="1350"/>
            </a:p>
          </p:txBody>
        </p:sp>
        <p:sp>
          <p:nvSpPr>
            <p:cNvPr id="18" name="Line 103"/>
            <p:cNvSpPr>
              <a:spLocks noChangeShapeType="1"/>
            </p:cNvSpPr>
            <p:nvPr/>
          </p:nvSpPr>
          <p:spPr bwMode="auto">
            <a:xfrm rot="16200000">
              <a:off x="2904973" y="1027510"/>
              <a:ext cx="0" cy="37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tr-TR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2240712" y="1318736"/>
                  <a:ext cx="168316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350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tr-TR" sz="1350" dirty="0"/>
                </a:p>
              </p:txBody>
            </p:sp>
          </mc:Choice>
          <mc:Fallback xmlns="">
            <p:sp>
              <p:nvSpPr>
                <p:cNvPr id="19" name="Metin kutusu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712" y="1318736"/>
                  <a:ext cx="168316" cy="20774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1429" r="-21429" b="-882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Metin kutusu 19"/>
                <p:cNvSpPr txBox="1"/>
                <p:nvPr/>
              </p:nvSpPr>
              <p:spPr>
                <a:xfrm>
                  <a:off x="2757027" y="1254239"/>
                  <a:ext cx="102592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350" i="1">
                            <a:latin typeface="Cambria Math" panose="02040503050406030204" pitchFamily="18" charset="0"/>
                          </a:rPr>
                          <m:t>_</m:t>
                        </m:r>
                      </m:oMath>
                    </m:oMathPara>
                  </a14:m>
                  <a:endParaRPr lang="tr-TR" sz="1350" dirty="0"/>
                </a:p>
              </p:txBody>
            </p:sp>
          </mc:Choice>
          <mc:Fallback xmlns="">
            <p:sp>
              <p:nvSpPr>
                <p:cNvPr id="20" name="Metin kutusu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027" y="1254239"/>
                  <a:ext cx="102592" cy="20774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Metin kutusu 21"/>
                <p:cNvSpPr txBox="1"/>
                <p:nvPr/>
              </p:nvSpPr>
              <p:spPr>
                <a:xfrm>
                  <a:off x="2467539" y="1332708"/>
                  <a:ext cx="231410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35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13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tr-TR" sz="1350" dirty="0"/>
                </a:p>
              </p:txBody>
            </p:sp>
          </mc:Choice>
          <mc:Fallback xmlns="">
            <p:sp>
              <p:nvSpPr>
                <p:cNvPr id="22" name="Metin kutusu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539" y="1332708"/>
                  <a:ext cx="231410" cy="20774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526" r="-2632" b="-1470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2214839" y="964688"/>
                  <a:ext cx="193002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3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13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tr-TR" sz="1350" dirty="0"/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839" y="964688"/>
                  <a:ext cx="193002" cy="20774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875" r="-3125" b="-1470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Dikdörtgen 32"/>
            <p:cNvSpPr/>
            <p:nvPr/>
          </p:nvSpPr>
          <p:spPr>
            <a:xfrm>
              <a:off x="1864347" y="1060134"/>
              <a:ext cx="2744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 smtClean="0"/>
                <a:t>A</a:t>
              </a:r>
              <a:endParaRPr lang="tr-TR" sz="1200" dirty="0"/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3092862" y="1068562"/>
              <a:ext cx="2744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</p:grpSp>
      <p:pic>
        <p:nvPicPr>
          <p:cNvPr id="37" name="Resi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144" y="1254835"/>
            <a:ext cx="869364" cy="1567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4705351" y="3047841"/>
                <a:ext cx="42767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NPN transistör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tr-TR" dirty="0" smtClean="0"/>
                  <a:t> V değerine ulaştığında, kollektör devresi izin veriyorsa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 smtClean="0"/>
                  <a:t> akımı geçirebilir (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 akım kazancı).</a:t>
                </a:r>
                <a:endParaRPr lang="tr-TR" dirty="0"/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1" y="3047841"/>
                <a:ext cx="4276724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1284" t="-3974" r="-999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Resim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6353" y="1376085"/>
            <a:ext cx="1340172" cy="1599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Metin kutusu 39"/>
              <p:cNvSpPr txBox="1"/>
              <p:nvPr/>
            </p:nvSpPr>
            <p:spPr>
              <a:xfrm>
                <a:off x="4705351" y="4019820"/>
                <a:ext cx="4154720" cy="148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Eğer CE arası doğru kutuplu ve beyz akımı, </a:t>
                </a:r>
                <a:r>
                  <a:rPr lang="tr-TR" dirty="0" err="1" smtClean="0"/>
                  <a:t>kollektörün</a:t>
                </a:r>
                <a:r>
                  <a:rPr lang="tr-TR" dirty="0" smtClean="0"/>
                  <a:t> izin verdiğinden daha büyük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 smtClean="0"/>
                  <a:t> değerine karşılık geliyorsa CE arası doyuma gelir,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tr-TR" dirty="0" smtClean="0"/>
                  <a:t> olur (idealde sıfır volt). Buna </a:t>
                </a:r>
                <a:r>
                  <a:rPr lang="tr-TR" b="1" dirty="0" smtClean="0"/>
                  <a:t>iletim</a:t>
                </a:r>
                <a:r>
                  <a:rPr lang="tr-TR" dirty="0" smtClean="0"/>
                  <a:t> denir.</a:t>
                </a:r>
                <a:endParaRPr lang="tr-TR" dirty="0"/>
              </a:p>
            </p:txBody>
          </p:sp>
        </mc:Choice>
        <mc:Fallback xmlns="">
          <p:sp>
            <p:nvSpPr>
              <p:cNvPr id="40" name="Metin kutusu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1" y="4019820"/>
                <a:ext cx="4154720" cy="1482650"/>
              </a:xfrm>
              <a:prstGeom prst="rect">
                <a:avLst/>
              </a:prstGeom>
              <a:blipFill rotWithShape="0">
                <a:blip r:embed="rId16"/>
                <a:stretch>
                  <a:fillRect l="-1322" t="-2049" r="-881" b="-5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Metin kutusu 40"/>
              <p:cNvSpPr txBox="1"/>
              <p:nvPr/>
            </p:nvSpPr>
            <p:spPr>
              <a:xfrm>
                <a:off x="4705351" y="5516198"/>
                <a:ext cx="4276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 smtClean="0"/>
                  <a:t>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olur. Buna </a:t>
                </a:r>
                <a:r>
                  <a:rPr lang="tr-TR" b="1" dirty="0" smtClean="0"/>
                  <a:t>kesim</a:t>
                </a:r>
                <a:r>
                  <a:rPr lang="tr-TR" dirty="0" smtClean="0"/>
                  <a:t> denir.</a:t>
                </a:r>
                <a:endParaRPr lang="tr-TR" dirty="0"/>
              </a:p>
            </p:txBody>
          </p:sp>
        </mc:Choice>
        <mc:Fallback xmlns="">
          <p:sp>
            <p:nvSpPr>
              <p:cNvPr id="41" name="Metin kutus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1" y="5516198"/>
                <a:ext cx="4276724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1284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Metin kutusu 30"/>
          <p:cNvSpPr txBox="1"/>
          <p:nvPr/>
        </p:nvSpPr>
        <p:spPr>
          <a:xfrm>
            <a:off x="4641012" y="6120871"/>
            <a:ext cx="47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BJT </a:t>
            </a:r>
            <a:r>
              <a:rPr lang="tr-TR" dirty="0" err="1" smtClean="0"/>
              <a:t>transistörler</a:t>
            </a:r>
            <a:r>
              <a:rPr lang="tr-TR" dirty="0" smtClean="0"/>
              <a:t> akım denetimli olup, beyzinin yalıtımlı olmaması çok dikkat gerektirir.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10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8" grpId="0"/>
      <p:bldP spid="29" grpId="0"/>
      <p:bldP spid="30" grpId="0"/>
      <p:bldP spid="38" grpId="0"/>
      <p:bldP spid="40" grpId="0"/>
      <p:bldP spid="41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336431" y="1809674"/>
            <a:ext cx="7927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SiC</a:t>
            </a:r>
            <a:r>
              <a:rPr lang="tr-TR" b="1" dirty="0"/>
              <a:t> MOSFET</a:t>
            </a:r>
            <a:r>
              <a:rPr lang="tr-TR" dirty="0"/>
              <a:t> → </a:t>
            </a:r>
            <a:r>
              <a:rPr lang="tr-TR" b="1" dirty="0" err="1"/>
              <a:t>Silicon</a:t>
            </a:r>
            <a:r>
              <a:rPr lang="tr-TR" b="1" dirty="0"/>
              <a:t> </a:t>
            </a:r>
            <a:r>
              <a:rPr lang="tr-TR" b="1" dirty="0" err="1"/>
              <a:t>Carbide</a:t>
            </a:r>
            <a:r>
              <a:rPr lang="tr-TR" b="1" dirty="0"/>
              <a:t> Metal-</a:t>
            </a:r>
            <a:r>
              <a:rPr lang="tr-TR" b="1" dirty="0" err="1"/>
              <a:t>Oxide</a:t>
            </a:r>
            <a:r>
              <a:rPr lang="tr-TR" b="1" dirty="0"/>
              <a:t>-</a:t>
            </a:r>
            <a:r>
              <a:rPr lang="tr-TR" b="1" dirty="0" err="1"/>
              <a:t>Semiconductor</a:t>
            </a:r>
            <a:r>
              <a:rPr lang="tr-TR" b="1" dirty="0"/>
              <a:t> </a:t>
            </a:r>
            <a:r>
              <a:rPr lang="tr-TR" b="1" dirty="0" err="1"/>
              <a:t>Field-Effect</a:t>
            </a:r>
            <a:r>
              <a:rPr lang="tr-TR" b="1" dirty="0"/>
              <a:t> Transistor</a:t>
            </a:r>
            <a:r>
              <a:rPr lang="tr-TR" dirty="0"/>
              <a:t> (</a:t>
            </a:r>
            <a:r>
              <a:rPr lang="tr-TR" i="1" dirty="0"/>
              <a:t>Silisyum Karbür MOSFET</a:t>
            </a:r>
            <a:r>
              <a:rPr lang="tr-TR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Geleneksel silisyum (Si) yerine </a:t>
            </a:r>
            <a:r>
              <a:rPr lang="tr-TR" b="1" dirty="0"/>
              <a:t>silisyum karbür (</a:t>
            </a:r>
            <a:r>
              <a:rPr lang="tr-TR" b="1" dirty="0" err="1"/>
              <a:t>SiC</a:t>
            </a:r>
            <a:r>
              <a:rPr lang="tr-TR" b="1" dirty="0"/>
              <a:t>)</a:t>
            </a:r>
            <a:r>
              <a:rPr lang="tr-TR" dirty="0"/>
              <a:t> kullanılarak üretilir.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Daha yüksek </a:t>
            </a:r>
            <a:r>
              <a:rPr lang="tr-TR" b="1" dirty="0"/>
              <a:t>gerilim dayanımı</a:t>
            </a:r>
            <a:r>
              <a:rPr lang="tr-TR" dirty="0"/>
              <a:t>, </a:t>
            </a:r>
            <a:r>
              <a:rPr lang="tr-TR" b="1" dirty="0"/>
              <a:t>daha düşük anahtarlama kayıpları</a:t>
            </a:r>
            <a:r>
              <a:rPr lang="tr-TR" dirty="0"/>
              <a:t> ve </a:t>
            </a:r>
            <a:r>
              <a:rPr lang="tr-TR" b="1" dirty="0"/>
              <a:t>daha yüksek sıcaklık toleransı</a:t>
            </a:r>
            <a:r>
              <a:rPr lang="tr-TR" dirty="0"/>
              <a:t> sağlar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405443" y="3227122"/>
            <a:ext cx="7858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err="1" smtClean="0"/>
              <a:t>GaN</a:t>
            </a:r>
            <a:r>
              <a:rPr lang="tr-TR" b="1" dirty="0" smtClean="0"/>
              <a:t> </a:t>
            </a:r>
            <a:r>
              <a:rPr lang="tr-TR" b="1" dirty="0"/>
              <a:t>HEMT</a:t>
            </a:r>
            <a:r>
              <a:rPr lang="tr-TR" dirty="0"/>
              <a:t> → </a:t>
            </a:r>
            <a:r>
              <a:rPr lang="tr-TR" b="1" dirty="0" err="1"/>
              <a:t>Gallium</a:t>
            </a:r>
            <a:r>
              <a:rPr lang="tr-TR" b="1" dirty="0"/>
              <a:t> </a:t>
            </a:r>
            <a:r>
              <a:rPr lang="tr-TR" b="1" dirty="0" err="1"/>
              <a:t>Nitride</a:t>
            </a:r>
            <a:r>
              <a:rPr lang="tr-TR" b="1" dirty="0"/>
              <a:t> High </a:t>
            </a:r>
            <a:r>
              <a:rPr lang="tr-TR" b="1" dirty="0" err="1"/>
              <a:t>Electron</a:t>
            </a:r>
            <a:r>
              <a:rPr lang="tr-TR" b="1" dirty="0"/>
              <a:t> </a:t>
            </a:r>
            <a:r>
              <a:rPr lang="tr-TR" b="1" dirty="0" err="1"/>
              <a:t>Mobility</a:t>
            </a:r>
            <a:r>
              <a:rPr lang="tr-TR" b="1" dirty="0"/>
              <a:t> Transistor</a:t>
            </a:r>
            <a:r>
              <a:rPr lang="tr-TR" dirty="0"/>
              <a:t> (</a:t>
            </a:r>
            <a:r>
              <a:rPr lang="tr-TR" i="1" dirty="0"/>
              <a:t>Galyum </a:t>
            </a:r>
            <a:r>
              <a:rPr lang="tr-TR" i="1" dirty="0" err="1"/>
              <a:t>Nitrür</a:t>
            </a:r>
            <a:r>
              <a:rPr lang="tr-TR" i="1" dirty="0"/>
              <a:t> Yüksek Elektron Hareketli Transistör</a:t>
            </a:r>
            <a:r>
              <a:rPr lang="tr-TR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/>
              <a:t>Galyum </a:t>
            </a:r>
            <a:r>
              <a:rPr lang="tr-TR" b="1" dirty="0" err="1"/>
              <a:t>nitrür</a:t>
            </a:r>
            <a:r>
              <a:rPr lang="tr-TR" b="1" dirty="0"/>
              <a:t> (</a:t>
            </a:r>
            <a:r>
              <a:rPr lang="tr-TR" b="1" dirty="0" err="1"/>
              <a:t>GaN</a:t>
            </a:r>
            <a:r>
              <a:rPr lang="tr-TR" b="1" dirty="0"/>
              <a:t>)</a:t>
            </a:r>
            <a:r>
              <a:rPr lang="tr-TR" dirty="0"/>
              <a:t> malzemesi sayesinde </a:t>
            </a:r>
            <a:r>
              <a:rPr lang="tr-TR" b="1" dirty="0"/>
              <a:t>çok yüksek frekansta</a:t>
            </a:r>
            <a:r>
              <a:rPr lang="tr-TR" dirty="0"/>
              <a:t> çalışabilir.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/>
              <a:t>Düşük anahtarlama kayıpları</a:t>
            </a:r>
            <a:r>
              <a:rPr lang="tr-TR" dirty="0"/>
              <a:t> ve </a:t>
            </a:r>
            <a:r>
              <a:rPr lang="tr-TR" b="1" dirty="0"/>
              <a:t>hızlı anahtarlama süresi</a:t>
            </a:r>
            <a:r>
              <a:rPr lang="tr-TR" dirty="0"/>
              <a:t> ile özellikle </a:t>
            </a:r>
            <a:r>
              <a:rPr lang="tr-TR" b="1" dirty="0"/>
              <a:t>RF ve güç elektroniği</a:t>
            </a:r>
            <a:r>
              <a:rPr lang="tr-TR" dirty="0"/>
              <a:t> uygulamalarında tercih edilir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05443" y="4767395"/>
            <a:ext cx="747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İkisinin de </a:t>
            </a:r>
            <a:r>
              <a:rPr lang="tr-TR" dirty="0" smtClean="0"/>
              <a:t>daha avantajlı olduğu yerler vardır: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57201" y="5199672"/>
            <a:ext cx="775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err="1" smtClean="0"/>
              <a:t>SiC</a:t>
            </a:r>
            <a:r>
              <a:rPr lang="tr-TR" b="1" dirty="0" smtClean="0"/>
              <a:t> </a:t>
            </a:r>
            <a:r>
              <a:rPr lang="tr-TR" b="1" dirty="0"/>
              <a:t>MOSFET</a:t>
            </a:r>
            <a:r>
              <a:rPr lang="tr-TR" dirty="0"/>
              <a:t> → Yüksek gerilim ve yüksek akım taşıma kapasitesi ile </a:t>
            </a:r>
            <a:r>
              <a:rPr lang="tr-TR" b="1" dirty="0"/>
              <a:t>endüstriyel motor sürücüleri, elektrikli araçlar, güç dönüştürücüler</a:t>
            </a:r>
            <a:r>
              <a:rPr lang="tr-TR" dirty="0"/>
              <a:t> gibi alanlarda kullanılıyor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508959" y="6005286"/>
            <a:ext cx="820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GaN</a:t>
            </a:r>
            <a:r>
              <a:rPr lang="tr-TR" b="1" dirty="0"/>
              <a:t> HEMT</a:t>
            </a:r>
            <a:r>
              <a:rPr lang="tr-TR" dirty="0"/>
              <a:t> → Yüksek frekanslı ve düşük kayıplı özellikleri ile </a:t>
            </a:r>
            <a:r>
              <a:rPr lang="tr-TR" b="1" dirty="0"/>
              <a:t>haberleşme, güç kaynakları, radyo frekansı (RF) uygulamaları</a:t>
            </a:r>
            <a:r>
              <a:rPr lang="tr-TR" dirty="0"/>
              <a:t> gibi alanlarda yaygın.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05441" y="247154"/>
            <a:ext cx="103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Örneğin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1380225" y="409574"/>
            <a:ext cx="733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Günümüzde </a:t>
            </a:r>
            <a:r>
              <a:rPr lang="tr-TR" dirty="0"/>
              <a:t>bazı </a:t>
            </a:r>
            <a:r>
              <a:rPr lang="tr-TR" b="1" dirty="0" err="1"/>
              <a:t>SiC</a:t>
            </a:r>
            <a:r>
              <a:rPr lang="tr-TR" b="1" dirty="0"/>
              <a:t> </a:t>
            </a:r>
            <a:r>
              <a:rPr lang="tr-TR" b="1" dirty="0" err="1"/>
              <a:t>MOSFET'ler</a:t>
            </a:r>
            <a:r>
              <a:rPr lang="tr-TR" dirty="0"/>
              <a:t> 3.3 </a:t>
            </a:r>
            <a:r>
              <a:rPr lang="tr-TR" dirty="0" err="1"/>
              <a:t>kV'a</a:t>
            </a:r>
            <a:r>
              <a:rPr lang="tr-TR" dirty="0"/>
              <a:t> kadar </a:t>
            </a:r>
            <a:r>
              <a:rPr lang="tr-TR" dirty="0" smtClean="0"/>
              <a:t>çıkabilmektedir.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1380225" y="758452"/>
            <a:ext cx="669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IGBT'ler</a:t>
            </a:r>
            <a:r>
              <a:rPr lang="tr-TR" dirty="0" smtClean="0"/>
              <a:t> </a:t>
            </a:r>
            <a:r>
              <a:rPr lang="tr-TR" dirty="0"/>
              <a:t>6.5 </a:t>
            </a:r>
            <a:r>
              <a:rPr lang="tr-TR" dirty="0" err="1"/>
              <a:t>kV</a:t>
            </a:r>
            <a:r>
              <a:rPr lang="tr-TR" dirty="0"/>
              <a:t> seviyelerine </a:t>
            </a:r>
            <a:r>
              <a:rPr lang="tr-TR" dirty="0" smtClean="0"/>
              <a:t>ulaşabilmektedir.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1380225" y="119273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Tristörler</a:t>
            </a:r>
            <a:r>
              <a:rPr lang="tr-TR" dirty="0" smtClean="0"/>
              <a:t> </a:t>
            </a:r>
            <a:r>
              <a:rPr lang="tr-TR" dirty="0"/>
              <a:t>10 </a:t>
            </a:r>
            <a:r>
              <a:rPr lang="tr-TR" dirty="0" err="1"/>
              <a:t>kV'un</a:t>
            </a:r>
            <a:r>
              <a:rPr lang="tr-TR" dirty="0"/>
              <a:t> üzerinde çalışabilen modeller </a:t>
            </a:r>
            <a:r>
              <a:rPr lang="tr-TR" dirty="0" smtClean="0"/>
              <a:t>içermektedir.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7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5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0"/>
            <a:ext cx="542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Çalışma frekansları ise şöyledir: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19" y="3720087"/>
            <a:ext cx="6531981" cy="305164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664" y="369332"/>
            <a:ext cx="6549336" cy="327101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70935" y="568594"/>
            <a:ext cx="210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Tipik Ticari Güç Diyotları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70935" y="3881137"/>
            <a:ext cx="210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En Gelişmiş Güç </a:t>
            </a:r>
            <a:r>
              <a:rPr lang="tr-TR" sz="1400" b="1" dirty="0" smtClean="0"/>
              <a:t>Diyotları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9465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81" y="847905"/>
            <a:ext cx="7977548" cy="25940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81" y="3916393"/>
            <a:ext cx="7957492" cy="256635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70935" y="408708"/>
            <a:ext cx="4132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Tipik Ticari Güç </a:t>
            </a:r>
            <a:r>
              <a:rPr lang="tr-TR" sz="1400" b="1" dirty="0" smtClean="0"/>
              <a:t>Anahtarlarının Çalışma Frekansları</a:t>
            </a:r>
            <a:endParaRPr lang="tr-TR" sz="1400" b="1" dirty="0"/>
          </a:p>
        </p:txBody>
      </p:sp>
      <p:sp>
        <p:nvSpPr>
          <p:cNvPr id="8" name="Dikdörtgen 7"/>
          <p:cNvSpPr/>
          <p:nvPr/>
        </p:nvSpPr>
        <p:spPr>
          <a:xfrm>
            <a:off x="330946" y="3525278"/>
            <a:ext cx="5189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En Gelişmiş Güç Güç Anahtarlarının Çalışma Frekansları</a:t>
            </a:r>
          </a:p>
        </p:txBody>
      </p:sp>
    </p:spTree>
    <p:extLst>
      <p:ext uri="{BB962C8B-B14F-4D97-AF65-F5344CB8AC3E}">
        <p14:creationId xmlns:p14="http://schemas.microsoft.com/office/powerpoint/2010/main" val="13868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6833" y="313404"/>
            <a:ext cx="52403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b="1" dirty="0" smtClean="0">
                <a:solidFill>
                  <a:srgbClr val="0070C0"/>
                </a:solidFill>
              </a:rPr>
              <a:t>Güç </a:t>
            </a:r>
            <a:r>
              <a:rPr lang="tr-TR" sz="2100" b="1" dirty="0">
                <a:solidFill>
                  <a:srgbClr val="0070C0"/>
                </a:solidFill>
              </a:rPr>
              <a:t>Elektroniği </a:t>
            </a:r>
            <a:r>
              <a:rPr lang="tr-TR" sz="2100" b="1" dirty="0" smtClean="0">
                <a:solidFill>
                  <a:srgbClr val="0070C0"/>
                </a:solidFill>
              </a:rPr>
              <a:t>Sürücülerinin Temel Görevleri</a:t>
            </a:r>
            <a:endParaRPr lang="tr-TR" sz="2100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31652" y="1287622"/>
            <a:ext cx="710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MOSFET </a:t>
            </a:r>
            <a:r>
              <a:rPr lang="tr-TR" dirty="0"/>
              <a:t>ve IGBT gibi </a:t>
            </a:r>
            <a:r>
              <a:rPr lang="tr-TR" dirty="0" err="1"/>
              <a:t>anahtarlayıcıları</a:t>
            </a:r>
            <a:r>
              <a:rPr lang="tr-TR" dirty="0"/>
              <a:t> açmak/kapatmak için uygun kapı (</a:t>
            </a:r>
            <a:r>
              <a:rPr lang="tr-TR" dirty="0" err="1"/>
              <a:t>gate</a:t>
            </a:r>
            <a:r>
              <a:rPr lang="tr-TR" dirty="0"/>
              <a:t>) gerilimi ve akımı üretir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66833" y="820312"/>
            <a:ext cx="427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1)</a:t>
            </a:r>
            <a:r>
              <a:rPr lang="tr-TR" b="1" dirty="0" smtClean="0"/>
              <a:t> Anahtarlama </a:t>
            </a:r>
            <a:r>
              <a:rPr lang="tr-TR" b="1" dirty="0"/>
              <a:t>Gerilimi ve Akımı Sağlama: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931652" y="2031931"/>
            <a:ext cx="703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Örneğin</a:t>
            </a:r>
            <a:r>
              <a:rPr lang="tr-TR" dirty="0"/>
              <a:t>, bir </a:t>
            </a:r>
            <a:r>
              <a:rPr lang="tr-TR" b="1" dirty="0" err="1"/>
              <a:t>IGBT'nin</a:t>
            </a:r>
            <a:r>
              <a:rPr lang="tr-TR" b="1" dirty="0"/>
              <a:t> kapısını sürmek için 15V – 20V</a:t>
            </a:r>
            <a:r>
              <a:rPr lang="tr-TR" dirty="0"/>
              <a:t>, bir </a:t>
            </a:r>
            <a:r>
              <a:rPr lang="tr-TR" b="1" dirty="0"/>
              <a:t>MOSFET için ise 10V – 15V</a:t>
            </a:r>
            <a:r>
              <a:rPr lang="tr-TR" dirty="0"/>
              <a:t> arası gerilim uygulanır.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31652" y="3500265"/>
            <a:ext cx="6806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Anahtarlama </a:t>
            </a:r>
            <a:r>
              <a:rPr lang="tr-TR" dirty="0"/>
              <a:t>hızını optimize ederek </a:t>
            </a:r>
            <a:r>
              <a:rPr lang="tr-TR" b="1" dirty="0"/>
              <a:t>anahtarlama kayıplarını</a:t>
            </a:r>
            <a:r>
              <a:rPr lang="tr-TR" dirty="0"/>
              <a:t> azaltır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533182" y="2978161"/>
            <a:ext cx="400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</a:t>
            </a:r>
            <a:r>
              <a:rPr lang="tr-TR" b="1" dirty="0" smtClean="0"/>
              <a:t> Anahtarlama </a:t>
            </a:r>
            <a:r>
              <a:rPr lang="tr-TR" b="1" dirty="0"/>
              <a:t>Sürelerini Kontrol Etme: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931652" y="3913585"/>
            <a:ext cx="721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Yumuşak </a:t>
            </a:r>
            <a:r>
              <a:rPr lang="tr-TR" b="1" dirty="0"/>
              <a:t>anahtarlama (</a:t>
            </a:r>
            <a:r>
              <a:rPr lang="tr-TR" b="1" dirty="0" err="1"/>
              <a:t>soft</a:t>
            </a:r>
            <a:r>
              <a:rPr lang="tr-TR" b="1" dirty="0"/>
              <a:t> </a:t>
            </a:r>
            <a:r>
              <a:rPr lang="tr-TR" b="1" dirty="0" err="1"/>
              <a:t>switching</a:t>
            </a:r>
            <a:r>
              <a:rPr lang="tr-TR" b="1" dirty="0"/>
              <a:t>)</a:t>
            </a:r>
            <a:r>
              <a:rPr lang="tr-TR" dirty="0"/>
              <a:t> teknikleri kullanılarak EMI ve kayıplar minimize edilir.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33182" y="469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3) </a:t>
            </a:r>
            <a:r>
              <a:rPr lang="tr-TR" b="1" dirty="0" smtClean="0"/>
              <a:t>Koruma </a:t>
            </a:r>
            <a:r>
              <a:rPr lang="tr-TR" b="1" dirty="0"/>
              <a:t>Sağlama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931652" y="5104920"/>
            <a:ext cx="7599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Aşırı </a:t>
            </a:r>
            <a:r>
              <a:rPr lang="tr-TR" dirty="0"/>
              <a:t>akım, aşırı gerilim veya kısa devre durumlarında </a:t>
            </a:r>
            <a:r>
              <a:rPr lang="tr-TR" b="1" dirty="0" err="1"/>
              <a:t>anahtarlayıcıları</a:t>
            </a:r>
            <a:r>
              <a:rPr lang="tr-TR" b="1" dirty="0"/>
              <a:t> korur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943964" y="5580857"/>
            <a:ext cx="7846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Desat</a:t>
            </a:r>
            <a:r>
              <a:rPr lang="tr-TR" b="1" dirty="0" smtClean="0"/>
              <a:t> </a:t>
            </a:r>
            <a:r>
              <a:rPr lang="tr-TR" b="1" dirty="0"/>
              <a:t>(</a:t>
            </a:r>
            <a:r>
              <a:rPr lang="tr-TR" b="1" dirty="0" err="1"/>
              <a:t>Desaturation</a:t>
            </a:r>
            <a:r>
              <a:rPr lang="tr-TR" b="1" dirty="0"/>
              <a:t>) koruması</a:t>
            </a:r>
            <a:r>
              <a:rPr lang="tr-TR" dirty="0"/>
              <a:t>, </a:t>
            </a:r>
            <a:r>
              <a:rPr lang="tr-TR" dirty="0" err="1"/>
              <a:t>IGBT’lerin</a:t>
            </a:r>
            <a:r>
              <a:rPr lang="tr-TR" dirty="0"/>
              <a:t> aşırı akım nedeniyle zarar görmesini </a:t>
            </a:r>
            <a:r>
              <a:rPr lang="tr-TR" dirty="0" smtClean="0"/>
              <a:t>engeller.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14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3975" y="225089"/>
            <a:ext cx="308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4)</a:t>
            </a:r>
            <a:r>
              <a:rPr lang="tr-TR" b="1" dirty="0" smtClean="0"/>
              <a:t> Yalıtım </a:t>
            </a:r>
            <a:r>
              <a:rPr lang="tr-TR" b="1" dirty="0"/>
              <a:t>(İzolasyon) Sağlama: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02256" y="758019"/>
            <a:ext cx="6573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Güç </a:t>
            </a:r>
            <a:r>
              <a:rPr lang="tr-TR" dirty="0"/>
              <a:t>ve kontrol katmanları arasında </a:t>
            </a:r>
            <a:r>
              <a:rPr lang="tr-TR" b="1" dirty="0"/>
              <a:t>elektriksel izolasyon</a:t>
            </a:r>
            <a:r>
              <a:rPr lang="tr-TR" dirty="0"/>
              <a:t> sağlar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02256" y="1198920"/>
            <a:ext cx="789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Optokuplörler</a:t>
            </a:r>
            <a:r>
              <a:rPr lang="tr-TR" b="1" dirty="0" smtClean="0"/>
              <a:t> </a:t>
            </a:r>
            <a:r>
              <a:rPr lang="tr-TR" b="1" dirty="0"/>
              <a:t>veya transformatör bazlı izolasyon</a:t>
            </a:r>
            <a:r>
              <a:rPr lang="tr-TR" dirty="0"/>
              <a:t> teknikleri kullanılır.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83975" y="2065159"/>
            <a:ext cx="432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5)</a:t>
            </a:r>
            <a:r>
              <a:rPr lang="tr-TR" b="1" dirty="0" smtClean="0"/>
              <a:t> </a:t>
            </a:r>
            <a:r>
              <a:rPr lang="en-US" b="1" dirty="0" err="1" smtClean="0"/>
              <a:t>Çift</a:t>
            </a:r>
            <a:r>
              <a:rPr lang="en-US" b="1" dirty="0" smtClean="0"/>
              <a:t> </a:t>
            </a:r>
            <a:r>
              <a:rPr lang="en-US" b="1" dirty="0" err="1"/>
              <a:t>Kutup</a:t>
            </a:r>
            <a:r>
              <a:rPr lang="en-US" b="1" dirty="0"/>
              <a:t> (High-side &amp; Low-side) </a:t>
            </a:r>
            <a:r>
              <a:rPr lang="en-US" b="1" dirty="0" err="1"/>
              <a:t>Sürme</a:t>
            </a:r>
            <a:r>
              <a:rPr lang="en-US" b="1" dirty="0"/>
              <a:t>: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1086928" y="2586819"/>
            <a:ext cx="693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Yüksek </a:t>
            </a:r>
            <a:r>
              <a:rPr lang="tr-TR" b="1" dirty="0"/>
              <a:t>taraf (High-</a:t>
            </a:r>
            <a:r>
              <a:rPr lang="tr-TR" b="1" dirty="0" err="1"/>
              <a:t>side</a:t>
            </a:r>
            <a:r>
              <a:rPr lang="tr-TR" b="1" dirty="0"/>
              <a:t>)</a:t>
            </a:r>
            <a:r>
              <a:rPr lang="tr-TR" dirty="0"/>
              <a:t> ve </a:t>
            </a:r>
            <a:r>
              <a:rPr lang="tr-TR" b="1" dirty="0"/>
              <a:t>düşük taraf (</a:t>
            </a:r>
            <a:r>
              <a:rPr lang="tr-TR" b="1" dirty="0" err="1"/>
              <a:t>Low-side</a:t>
            </a:r>
            <a:r>
              <a:rPr lang="tr-TR" b="1" dirty="0"/>
              <a:t>)</a:t>
            </a:r>
            <a:r>
              <a:rPr lang="tr-TR" dirty="0"/>
              <a:t> olmak üzere iki farklı güç anahtarı sürme tekniği vardır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086928" y="3300731"/>
            <a:ext cx="703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Bootstrap</a:t>
            </a:r>
            <a:r>
              <a:rPr lang="tr-TR" b="1" dirty="0" smtClean="0"/>
              <a:t> </a:t>
            </a:r>
            <a:r>
              <a:rPr lang="tr-TR" b="1" dirty="0"/>
              <a:t>devreleri</a:t>
            </a:r>
            <a:r>
              <a:rPr lang="tr-TR" dirty="0"/>
              <a:t>, </a:t>
            </a:r>
            <a:r>
              <a:rPr lang="tr-TR" dirty="0" err="1"/>
              <a:t>high-side</a:t>
            </a:r>
            <a:r>
              <a:rPr lang="tr-TR" dirty="0"/>
              <a:t> MOSFET veya </a:t>
            </a:r>
            <a:r>
              <a:rPr lang="tr-TR" dirty="0" err="1"/>
              <a:t>IGBT'leri</a:t>
            </a:r>
            <a:r>
              <a:rPr lang="tr-TR" dirty="0"/>
              <a:t> sürmek için yaygın olarak kullanılır.</a:t>
            </a:r>
          </a:p>
        </p:txBody>
      </p:sp>
    </p:spTree>
    <p:extLst>
      <p:ext uri="{BB962C8B-B14F-4D97-AF65-F5344CB8AC3E}">
        <p14:creationId xmlns:p14="http://schemas.microsoft.com/office/powerpoint/2010/main" val="14149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4690" y="322030"/>
            <a:ext cx="42460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b="1" dirty="0" smtClean="0">
                <a:solidFill>
                  <a:srgbClr val="0070C0"/>
                </a:solidFill>
              </a:rPr>
              <a:t>Güç Dönüştürücülerinin Genel Yapısı</a:t>
            </a:r>
            <a:endParaRPr lang="tr-TR" sz="2100" b="1" dirty="0">
              <a:solidFill>
                <a:srgbClr val="0070C0"/>
              </a:solidFill>
            </a:endParaRPr>
          </a:p>
        </p:txBody>
      </p:sp>
      <p:grpSp>
        <p:nvGrpSpPr>
          <p:cNvPr id="36" name="Grup 35"/>
          <p:cNvGrpSpPr/>
          <p:nvPr/>
        </p:nvGrpSpPr>
        <p:grpSpPr>
          <a:xfrm>
            <a:off x="354690" y="1083242"/>
            <a:ext cx="8666795" cy="2186169"/>
            <a:chOff x="354690" y="1083242"/>
            <a:chExt cx="8666795" cy="2186169"/>
          </a:xfrm>
        </p:grpSpPr>
        <p:sp>
          <p:nvSpPr>
            <p:cNvPr id="6" name="Metin kutusu 5"/>
            <p:cNvSpPr txBox="1"/>
            <p:nvPr/>
          </p:nvSpPr>
          <p:spPr>
            <a:xfrm>
              <a:off x="354690" y="1224951"/>
              <a:ext cx="113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girişi</a:t>
              </a:r>
              <a:endParaRPr lang="tr-TR" dirty="0"/>
            </a:p>
          </p:txBody>
        </p:sp>
        <p:cxnSp>
          <p:nvCxnSpPr>
            <p:cNvPr id="8" name="Düz Ok Bağlayıcısı 7"/>
            <p:cNvCxnSpPr>
              <a:stCxn id="6" idx="3"/>
            </p:cNvCxnSpPr>
            <p:nvPr/>
          </p:nvCxnSpPr>
          <p:spPr>
            <a:xfrm>
              <a:off x="1484750" y="1409617"/>
              <a:ext cx="692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kdörtgen 8"/>
            <p:cNvSpPr/>
            <p:nvPr/>
          </p:nvSpPr>
          <p:spPr>
            <a:xfrm>
              <a:off x="2176822" y="1112808"/>
              <a:ext cx="1024586" cy="6211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2316803" y="1086451"/>
              <a:ext cx="1104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Giriş süzgeci</a:t>
              </a:r>
              <a:endParaRPr lang="tr-TR" dirty="0"/>
            </a:p>
          </p:txBody>
        </p:sp>
        <p:cxnSp>
          <p:nvCxnSpPr>
            <p:cNvPr id="11" name="Düz Ok Bağlayıcısı 10"/>
            <p:cNvCxnSpPr/>
            <p:nvPr/>
          </p:nvCxnSpPr>
          <p:spPr>
            <a:xfrm>
              <a:off x="3201408" y="1424138"/>
              <a:ext cx="692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kdörtgen 11"/>
            <p:cNvSpPr/>
            <p:nvPr/>
          </p:nvSpPr>
          <p:spPr>
            <a:xfrm>
              <a:off x="3893479" y="1127329"/>
              <a:ext cx="1585301" cy="6211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4033461" y="1100972"/>
              <a:ext cx="1376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dönüştürücü</a:t>
              </a:r>
              <a:endParaRPr lang="tr-TR" dirty="0"/>
            </a:p>
          </p:txBody>
        </p:sp>
        <p:cxnSp>
          <p:nvCxnSpPr>
            <p:cNvPr id="14" name="Düz Ok Bağlayıcısı 13"/>
            <p:cNvCxnSpPr/>
            <p:nvPr/>
          </p:nvCxnSpPr>
          <p:spPr>
            <a:xfrm>
              <a:off x="5482695" y="1413906"/>
              <a:ext cx="692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kdörtgen 14"/>
            <p:cNvSpPr/>
            <p:nvPr/>
          </p:nvSpPr>
          <p:spPr>
            <a:xfrm>
              <a:off x="6174767" y="1117097"/>
              <a:ext cx="1024586" cy="6211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6243777" y="1083242"/>
              <a:ext cx="1104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Çıkış süzgeci</a:t>
              </a:r>
              <a:endParaRPr lang="tr-TR" dirty="0"/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7891425" y="1182425"/>
              <a:ext cx="113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Güç çıkışı</a:t>
              </a:r>
              <a:endParaRPr lang="tr-TR" dirty="0"/>
            </a:p>
          </p:txBody>
        </p:sp>
        <p:cxnSp>
          <p:nvCxnSpPr>
            <p:cNvPr id="20" name="Düz Ok Bağlayıcısı 19"/>
            <p:cNvCxnSpPr/>
            <p:nvPr/>
          </p:nvCxnSpPr>
          <p:spPr>
            <a:xfrm>
              <a:off x="7199353" y="1406885"/>
              <a:ext cx="692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0"/>
            <p:cNvCxnSpPr/>
            <p:nvPr/>
          </p:nvCxnSpPr>
          <p:spPr>
            <a:xfrm flipH="1">
              <a:off x="5650804" y="2769079"/>
              <a:ext cx="1894585" cy="274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Ok Bağlayıcısı 21"/>
            <p:cNvCxnSpPr/>
            <p:nvPr/>
          </p:nvCxnSpPr>
          <p:spPr>
            <a:xfrm>
              <a:off x="7545389" y="1411524"/>
              <a:ext cx="0" cy="136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3721453" y="2291894"/>
              <a:ext cx="1929351" cy="9775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3757918" y="2451463"/>
              <a:ext cx="1892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Anahtar denetim sinyalleri üretici</a:t>
              </a:r>
              <a:endParaRPr lang="tr-TR" dirty="0"/>
            </a:p>
          </p:txBody>
        </p:sp>
        <p:cxnSp>
          <p:nvCxnSpPr>
            <p:cNvPr id="28" name="Düz Ok Bağlayıcısı 27"/>
            <p:cNvCxnSpPr/>
            <p:nvPr/>
          </p:nvCxnSpPr>
          <p:spPr>
            <a:xfrm flipV="1">
              <a:off x="4631531" y="1749797"/>
              <a:ext cx="0" cy="548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ikdörtgen 29"/>
          <p:cNvSpPr/>
          <p:nvPr/>
        </p:nvSpPr>
        <p:spPr>
          <a:xfrm>
            <a:off x="471459" y="3375382"/>
            <a:ext cx="302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Girişte Kullanılan Filtre Türleri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71459" y="3744714"/>
            <a:ext cx="467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1)</a:t>
            </a:r>
            <a:r>
              <a:rPr lang="tr-TR" dirty="0" smtClean="0"/>
              <a:t> </a:t>
            </a:r>
            <a:r>
              <a:rPr lang="tr-TR" b="1" dirty="0" smtClean="0"/>
              <a:t>EMI </a:t>
            </a:r>
            <a:r>
              <a:rPr lang="tr-TR" b="1" dirty="0"/>
              <a:t>Filtresi (Elektromanyetik Girişim Filtresi)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709470" y="4058774"/>
            <a:ext cx="8024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Amaç:</a:t>
            </a:r>
            <a:r>
              <a:rPr lang="tr-TR" dirty="0"/>
              <a:t> Dönüştürücünün yüksek frekanslı anahtarlama darbeleri nedeniyle şebekeye veya diğer devrelere yayılabilecek elektromanyetik gürültüyü bastırmak.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629908" y="4648061"/>
            <a:ext cx="769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Bileşenler:</a:t>
            </a:r>
          </a:p>
          <a:p>
            <a:r>
              <a:rPr lang="tr-TR" b="1" dirty="0"/>
              <a:t>	</a:t>
            </a:r>
            <a:r>
              <a:rPr lang="tr-TR" b="1" dirty="0" smtClean="0"/>
              <a:t>Düşük </a:t>
            </a:r>
            <a:r>
              <a:rPr lang="tr-TR" b="1" dirty="0"/>
              <a:t>geçiren LC filtresi</a:t>
            </a:r>
            <a:r>
              <a:rPr lang="tr-TR" dirty="0"/>
              <a:t> (şebeke kaynaklı girişim için)</a:t>
            </a:r>
          </a:p>
          <a:p>
            <a:r>
              <a:rPr lang="tr-TR" b="1" dirty="0" smtClean="0"/>
              <a:t>	</a:t>
            </a:r>
            <a:r>
              <a:rPr lang="tr-TR" b="1" dirty="0" err="1" smtClean="0"/>
              <a:t>Mode</a:t>
            </a:r>
            <a:r>
              <a:rPr lang="tr-TR" b="1" dirty="0" smtClean="0"/>
              <a:t> </a:t>
            </a:r>
            <a:r>
              <a:rPr lang="tr-TR" b="1" dirty="0" err="1"/>
              <a:t>chokes</a:t>
            </a:r>
            <a:r>
              <a:rPr lang="tr-TR" b="1" dirty="0"/>
              <a:t> (</a:t>
            </a:r>
            <a:r>
              <a:rPr lang="tr-TR" b="1" dirty="0" err="1"/>
              <a:t>common-mode</a:t>
            </a:r>
            <a:r>
              <a:rPr lang="tr-TR" b="1" dirty="0"/>
              <a:t> ve </a:t>
            </a:r>
            <a:r>
              <a:rPr lang="tr-TR" b="1" dirty="0" err="1"/>
              <a:t>differential-mode</a:t>
            </a:r>
            <a:r>
              <a:rPr lang="tr-TR" b="1" dirty="0"/>
              <a:t> boğucu bobinler)</a:t>
            </a:r>
            <a:endParaRPr lang="tr-TR" dirty="0"/>
          </a:p>
          <a:p>
            <a:r>
              <a:rPr lang="tr-TR" b="1" dirty="0" smtClean="0"/>
              <a:t>	Yüksek </a:t>
            </a:r>
            <a:r>
              <a:rPr lang="tr-TR" b="1" dirty="0"/>
              <a:t>frekanslı </a:t>
            </a:r>
            <a:r>
              <a:rPr lang="tr-TR" b="1" dirty="0" err="1"/>
              <a:t>kapasitörler</a:t>
            </a:r>
            <a:r>
              <a:rPr lang="tr-TR" b="1" dirty="0"/>
              <a:t> (X ve Y </a:t>
            </a:r>
            <a:r>
              <a:rPr lang="tr-TR" b="1" dirty="0" err="1"/>
              <a:t>kapasitörleri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5" name="Dikdörtgen 34"/>
          <p:cNvSpPr/>
          <p:nvPr/>
        </p:nvSpPr>
        <p:spPr>
          <a:xfrm>
            <a:off x="709470" y="5848390"/>
            <a:ext cx="618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Kullanım:</a:t>
            </a:r>
            <a:r>
              <a:rPr lang="tr-TR" dirty="0"/>
              <a:t> Güç kaynağı girişleri, AC-DC ve DC-DC dönüştürücüler</a:t>
            </a:r>
          </a:p>
        </p:txBody>
      </p:sp>
    </p:spTree>
    <p:extLst>
      <p:ext uri="{BB962C8B-B14F-4D97-AF65-F5344CB8AC3E}">
        <p14:creationId xmlns:p14="http://schemas.microsoft.com/office/powerpoint/2010/main" val="33481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7240" y="120134"/>
            <a:ext cx="232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/>
              <a:t>Pasif </a:t>
            </a:r>
            <a:r>
              <a:rPr lang="tr-TR" b="1" dirty="0"/>
              <a:t>LC Giriş Filtresi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9125" y="489466"/>
            <a:ext cx="71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Amaç:</a:t>
            </a:r>
            <a:r>
              <a:rPr lang="tr-TR" dirty="0"/>
              <a:t> Ani giriş gerilim dalgalanmalarını (</a:t>
            </a:r>
            <a:r>
              <a:rPr lang="tr-TR" dirty="0" err="1"/>
              <a:t>ripple</a:t>
            </a:r>
            <a:r>
              <a:rPr lang="tr-TR" dirty="0"/>
              <a:t>) ve gürültüyü azaltmak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19125" y="930399"/>
            <a:ext cx="7639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Bileşenler</a:t>
            </a:r>
            <a:r>
              <a:rPr lang="tr-TR" b="1" dirty="0" smtClean="0"/>
              <a:t>:</a:t>
            </a:r>
          </a:p>
          <a:p>
            <a:r>
              <a:rPr lang="tr-TR" b="1" dirty="0" smtClean="0"/>
              <a:t>	L </a:t>
            </a:r>
            <a:r>
              <a:rPr lang="tr-TR" b="1" dirty="0"/>
              <a:t>(Endüktans) → </a:t>
            </a:r>
            <a:r>
              <a:rPr lang="tr-TR" dirty="0"/>
              <a:t>Ani akım değişimlerini sınırlar</a:t>
            </a:r>
          </a:p>
          <a:p>
            <a:r>
              <a:rPr lang="tr-TR" b="1" dirty="0" smtClean="0"/>
              <a:t>	C </a:t>
            </a:r>
            <a:r>
              <a:rPr lang="tr-TR" b="1" dirty="0"/>
              <a:t>(Kapasitör) → </a:t>
            </a:r>
            <a:r>
              <a:rPr lang="tr-TR" dirty="0"/>
              <a:t>Gerilim dalgalanmalarını yumuşatır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19125" y="1853729"/>
            <a:ext cx="719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Kullanım:</a:t>
            </a:r>
            <a:r>
              <a:rPr lang="tr-TR" dirty="0"/>
              <a:t> DC-DC dönüştürücüler, motor sürücüler, </a:t>
            </a:r>
            <a:r>
              <a:rPr lang="tr-TR" dirty="0" err="1"/>
              <a:t>inverter</a:t>
            </a:r>
            <a:r>
              <a:rPr lang="tr-TR" dirty="0"/>
              <a:t> girişleri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17405" y="2592393"/>
            <a:ext cx="16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3)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/>
              <a:t>Aktif </a:t>
            </a:r>
            <a:r>
              <a:rPr lang="tr-TR" b="1" dirty="0"/>
              <a:t>Filtreler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52475" y="2961725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Amaç:</a:t>
            </a:r>
            <a:r>
              <a:rPr lang="tr-TR" dirty="0"/>
              <a:t> Daha geniş bantlı ve daha etkili EMI/gürültü filtreleme sağlamak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52474" y="3587324"/>
            <a:ext cx="787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Bileşenler</a:t>
            </a:r>
            <a:r>
              <a:rPr lang="tr-TR" b="1" dirty="0" smtClean="0"/>
              <a:t>:</a:t>
            </a:r>
          </a:p>
          <a:p>
            <a:r>
              <a:rPr lang="tr-TR" b="1" dirty="0"/>
              <a:t>	</a:t>
            </a:r>
            <a:r>
              <a:rPr lang="tr-TR" dirty="0" smtClean="0"/>
              <a:t>Op-</a:t>
            </a:r>
            <a:r>
              <a:rPr lang="tr-TR" dirty="0" err="1" smtClean="0"/>
              <a:t>amp</a:t>
            </a:r>
            <a:r>
              <a:rPr lang="tr-TR" dirty="0" smtClean="0"/>
              <a:t> </a:t>
            </a:r>
            <a:r>
              <a:rPr lang="tr-TR" dirty="0"/>
              <a:t>tabanlı veya aktif devreler ile kontrol edilen filtreler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52474" y="4254387"/>
            <a:ext cx="810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Kullanım</a:t>
            </a:r>
            <a:r>
              <a:rPr lang="tr-TR" b="1" dirty="0"/>
              <a:t>:</a:t>
            </a:r>
            <a:r>
              <a:rPr lang="tr-TR" dirty="0"/>
              <a:t> Hassas güç sistemleri, </a:t>
            </a:r>
            <a:r>
              <a:rPr lang="tr-TR" dirty="0" err="1"/>
              <a:t>telekom</a:t>
            </a:r>
            <a:r>
              <a:rPr lang="tr-TR" dirty="0"/>
              <a:t> ve endüstriyel uygulamalar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19124" y="5022951"/>
            <a:ext cx="814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Sonuç</a:t>
            </a:r>
            <a:r>
              <a:rPr lang="tr-TR" dirty="0" smtClean="0">
                <a:solidFill>
                  <a:srgbClr val="0070C0"/>
                </a:solidFill>
              </a:rPr>
              <a:t>: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40542" y="5392283"/>
            <a:ext cx="8529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Eğer </a:t>
            </a:r>
            <a:r>
              <a:rPr lang="tr-TR" dirty="0"/>
              <a:t>amaç elektromanyetik girişimi azaltmaksa → EMI </a:t>
            </a:r>
            <a:r>
              <a:rPr lang="tr-TR" dirty="0" smtClean="0"/>
              <a:t>filtresi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540542" y="5858413"/>
            <a:ext cx="790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Eğer </a:t>
            </a:r>
            <a:r>
              <a:rPr lang="tr-TR" dirty="0"/>
              <a:t>giriş gerilimindeki dalgalanmayı (</a:t>
            </a:r>
            <a:r>
              <a:rPr lang="tr-TR" dirty="0" err="1"/>
              <a:t>ripple</a:t>
            </a:r>
            <a:r>
              <a:rPr lang="tr-TR" dirty="0"/>
              <a:t>) bastırmaksa → LC </a:t>
            </a:r>
            <a:r>
              <a:rPr lang="tr-TR" dirty="0" smtClean="0"/>
              <a:t>filtresi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540542" y="6324543"/>
            <a:ext cx="839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 Eğer </a:t>
            </a:r>
            <a:r>
              <a:rPr lang="tr-TR" dirty="0"/>
              <a:t>aktif olarak harmonik bastırma ve gelişmiş kontrol isteniyorsa → Aktif filtre</a:t>
            </a:r>
          </a:p>
        </p:txBody>
      </p:sp>
    </p:spTree>
    <p:extLst>
      <p:ext uri="{BB962C8B-B14F-4D97-AF65-F5344CB8AC3E}">
        <p14:creationId xmlns:p14="http://schemas.microsoft.com/office/powerpoint/2010/main" val="457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8546" y="174982"/>
            <a:ext cx="302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Çıkışta </a:t>
            </a:r>
            <a:r>
              <a:rPr lang="tr-TR" b="1" dirty="0">
                <a:solidFill>
                  <a:srgbClr val="0070C0"/>
                </a:solidFill>
              </a:rPr>
              <a:t>Kullanılan Filtre Türleri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38546" y="708168"/>
            <a:ext cx="409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1)</a:t>
            </a:r>
            <a:r>
              <a:rPr lang="tr-TR" dirty="0" smtClean="0"/>
              <a:t> </a:t>
            </a:r>
            <a:r>
              <a:rPr lang="tr-TR" b="1" dirty="0" smtClean="0"/>
              <a:t>LC </a:t>
            </a:r>
            <a:r>
              <a:rPr lang="tr-TR" b="1" dirty="0"/>
              <a:t>Filtre (</a:t>
            </a:r>
            <a:r>
              <a:rPr lang="tr-TR" b="1" dirty="0" err="1"/>
              <a:t>Endüktör</a:t>
            </a:r>
            <a:r>
              <a:rPr lang="tr-TR" b="1" dirty="0"/>
              <a:t>-Kondansatör Filtre)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69344" y="1144301"/>
            <a:ext cx="7970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Kullanım </a:t>
            </a:r>
            <a:r>
              <a:rPr lang="tr-TR" b="1" dirty="0"/>
              <a:t>Alanı:</a:t>
            </a:r>
            <a:r>
              <a:rPr lang="tr-TR" dirty="0"/>
              <a:t> DC-DC çeviriciler (</a:t>
            </a:r>
            <a:r>
              <a:rPr lang="tr-TR" dirty="0" err="1"/>
              <a:t>Buck</a:t>
            </a:r>
            <a:r>
              <a:rPr lang="tr-TR" dirty="0"/>
              <a:t>, </a:t>
            </a:r>
            <a:r>
              <a:rPr lang="tr-TR" dirty="0" err="1"/>
              <a:t>Boost</a:t>
            </a:r>
            <a:r>
              <a:rPr lang="tr-TR" dirty="0"/>
              <a:t>, </a:t>
            </a:r>
            <a:r>
              <a:rPr lang="tr-TR" dirty="0" err="1"/>
              <a:t>Buck-Boost</a:t>
            </a:r>
            <a:r>
              <a:rPr lang="tr-TR" dirty="0"/>
              <a:t>), </a:t>
            </a:r>
            <a:r>
              <a:rPr lang="tr-TR" dirty="0" err="1" smtClean="0"/>
              <a:t>inverterler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569344" y="1513633"/>
            <a:ext cx="756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Amacı</a:t>
            </a:r>
            <a:r>
              <a:rPr lang="tr-TR" b="1" dirty="0"/>
              <a:t>:</a:t>
            </a:r>
            <a:r>
              <a:rPr lang="tr-TR" dirty="0"/>
              <a:t> Dalgalanmayı (</a:t>
            </a:r>
            <a:r>
              <a:rPr lang="tr-TR" dirty="0" err="1"/>
              <a:t>ripple</a:t>
            </a:r>
            <a:r>
              <a:rPr lang="tr-TR" dirty="0"/>
              <a:t>) azaltmak, düzgün bir DC çıkışı </a:t>
            </a:r>
            <a:r>
              <a:rPr lang="tr-TR" dirty="0" smtClean="0"/>
              <a:t>sağlamak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569344" y="1882965"/>
            <a:ext cx="8548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Yapısı</a:t>
            </a:r>
            <a:r>
              <a:rPr lang="tr-TR" b="1" dirty="0"/>
              <a:t>:</a:t>
            </a:r>
            <a:endParaRPr lang="tr-TR" dirty="0"/>
          </a:p>
          <a:p>
            <a:pPr lvl="1"/>
            <a:r>
              <a:rPr lang="tr-TR" b="1" dirty="0" err="1"/>
              <a:t>Endüktör</a:t>
            </a:r>
            <a:r>
              <a:rPr lang="tr-TR" b="1" dirty="0"/>
              <a:t> (L):</a:t>
            </a:r>
            <a:r>
              <a:rPr lang="tr-TR" dirty="0"/>
              <a:t> Ani akım değişimlerini yavaşlatır</a:t>
            </a:r>
          </a:p>
          <a:p>
            <a:pPr lvl="1"/>
            <a:r>
              <a:rPr lang="tr-TR" b="1" dirty="0"/>
              <a:t>Kondansatör (C):</a:t>
            </a:r>
            <a:r>
              <a:rPr lang="tr-TR" dirty="0"/>
              <a:t> Gerilim dalgalanmalarını filtreler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38546" y="2990961"/>
            <a:ext cx="128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</a:t>
            </a:r>
            <a:r>
              <a:rPr lang="tr-TR" b="1" dirty="0" smtClean="0"/>
              <a:t> </a:t>
            </a:r>
            <a:r>
              <a:rPr lang="tr-TR" b="1" dirty="0"/>
              <a:t>LCL Filtre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56404" y="3427094"/>
            <a:ext cx="951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Kullanım Alanı:</a:t>
            </a:r>
            <a:r>
              <a:rPr lang="tr-TR" dirty="0"/>
              <a:t> Şebekeye bağlı </a:t>
            </a:r>
            <a:r>
              <a:rPr lang="tr-TR" dirty="0" err="1"/>
              <a:t>inverterler</a:t>
            </a:r>
            <a:r>
              <a:rPr lang="tr-TR" dirty="0"/>
              <a:t> (örneğin, güneş enerjisi sistemlerinde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56404" y="3863227"/>
            <a:ext cx="848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Amacı:</a:t>
            </a:r>
            <a:r>
              <a:rPr lang="tr-TR" dirty="0"/>
              <a:t> Şebekeye geri beslenen </a:t>
            </a:r>
            <a:r>
              <a:rPr lang="tr-TR" dirty="0" err="1"/>
              <a:t>harmonikleri</a:t>
            </a:r>
            <a:r>
              <a:rPr lang="tr-TR" dirty="0"/>
              <a:t> </a:t>
            </a:r>
            <a:r>
              <a:rPr lang="tr-TR" dirty="0" smtClean="0"/>
              <a:t>azaltmak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556404" y="4299360"/>
            <a:ext cx="594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Yapısı:</a:t>
            </a:r>
            <a:endParaRPr lang="tr-TR" dirty="0"/>
          </a:p>
          <a:p>
            <a:pPr lvl="1"/>
            <a:r>
              <a:rPr lang="tr-TR" b="1" dirty="0"/>
              <a:t>İlk </a:t>
            </a:r>
            <a:r>
              <a:rPr lang="tr-TR" b="1" dirty="0" err="1"/>
              <a:t>Endüktör</a:t>
            </a:r>
            <a:r>
              <a:rPr lang="tr-TR" b="1" dirty="0"/>
              <a:t> (L1):</a:t>
            </a:r>
            <a:r>
              <a:rPr lang="tr-TR" dirty="0"/>
              <a:t> Çıkış akımını yumuşatır</a:t>
            </a:r>
          </a:p>
          <a:p>
            <a:pPr lvl="1"/>
            <a:r>
              <a:rPr lang="tr-TR" b="1" dirty="0"/>
              <a:t>Kondansatör (C):</a:t>
            </a:r>
            <a:r>
              <a:rPr lang="tr-TR" dirty="0"/>
              <a:t> Yüksek frekanslı dalgalanmaları süzer</a:t>
            </a:r>
          </a:p>
          <a:p>
            <a:pPr lvl="1"/>
            <a:r>
              <a:rPr lang="tr-TR" b="1" dirty="0"/>
              <a:t>İkinci </a:t>
            </a:r>
            <a:r>
              <a:rPr lang="tr-TR" b="1" dirty="0" err="1"/>
              <a:t>Endüktör</a:t>
            </a:r>
            <a:r>
              <a:rPr lang="tr-TR" b="1" dirty="0"/>
              <a:t> (L2):</a:t>
            </a:r>
            <a:r>
              <a:rPr lang="tr-TR" dirty="0"/>
              <a:t> Ekstra harmonik bastırma sağlar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6361446" y="3955560"/>
            <a:ext cx="2871620" cy="2053974"/>
            <a:chOff x="6361446" y="3955560"/>
            <a:chExt cx="2871620" cy="2053974"/>
          </a:xfrm>
        </p:grpSpPr>
        <p:grpSp>
          <p:nvGrpSpPr>
            <p:cNvPr id="31" name="Grup 30"/>
            <p:cNvGrpSpPr/>
            <p:nvPr/>
          </p:nvGrpSpPr>
          <p:grpSpPr>
            <a:xfrm>
              <a:off x="6757446" y="4300679"/>
              <a:ext cx="427273" cy="228341"/>
              <a:chOff x="5654715" y="4980245"/>
              <a:chExt cx="1093363" cy="584309"/>
            </a:xfrm>
          </p:grpSpPr>
          <p:sp>
            <p:nvSpPr>
              <p:cNvPr id="32" name="Serbest Form 31"/>
              <p:cNvSpPr/>
              <p:nvPr/>
            </p:nvSpPr>
            <p:spPr bwMode="auto">
              <a:xfrm>
                <a:off x="5654715" y="4980512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3" name="Serbest Form 32"/>
              <p:cNvSpPr/>
              <p:nvPr/>
            </p:nvSpPr>
            <p:spPr bwMode="auto">
              <a:xfrm>
                <a:off x="5899282" y="4980539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4" name="Serbest Form 33"/>
              <p:cNvSpPr/>
              <p:nvPr/>
            </p:nvSpPr>
            <p:spPr bwMode="auto">
              <a:xfrm>
                <a:off x="6146042" y="4980245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5" name="Serbest Form 34"/>
              <p:cNvSpPr/>
              <p:nvPr/>
            </p:nvSpPr>
            <p:spPr bwMode="auto">
              <a:xfrm>
                <a:off x="6390609" y="4986661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8210148" y="4296985"/>
              <a:ext cx="427273" cy="228341"/>
              <a:chOff x="5654715" y="4980245"/>
              <a:chExt cx="1093363" cy="584309"/>
            </a:xfrm>
          </p:grpSpPr>
          <p:sp>
            <p:nvSpPr>
              <p:cNvPr id="38" name="Serbest Form 37"/>
              <p:cNvSpPr/>
              <p:nvPr/>
            </p:nvSpPr>
            <p:spPr bwMode="auto">
              <a:xfrm>
                <a:off x="5654715" y="4980512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Serbest Form 38"/>
              <p:cNvSpPr/>
              <p:nvPr/>
            </p:nvSpPr>
            <p:spPr bwMode="auto">
              <a:xfrm>
                <a:off x="5899282" y="4980539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Serbest Form 39"/>
              <p:cNvSpPr/>
              <p:nvPr/>
            </p:nvSpPr>
            <p:spPr bwMode="auto">
              <a:xfrm>
                <a:off x="6146042" y="4980245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1" name="Serbest Form 40"/>
              <p:cNvSpPr/>
              <p:nvPr/>
            </p:nvSpPr>
            <p:spPr bwMode="auto">
              <a:xfrm>
                <a:off x="6390609" y="4986661"/>
                <a:ext cx="357469" cy="577893"/>
              </a:xfrm>
              <a:custGeom>
                <a:avLst/>
                <a:gdLst>
                  <a:gd name="connsiteX0" fmla="*/ 0 w 357469"/>
                  <a:gd name="connsiteY0" fmla="*/ 292894 h 577893"/>
                  <a:gd name="connsiteX1" fmla="*/ 9525 w 357469"/>
                  <a:gd name="connsiteY1" fmla="*/ 195263 h 577893"/>
                  <a:gd name="connsiteX2" fmla="*/ 45244 w 357469"/>
                  <a:gd name="connsiteY2" fmla="*/ 90488 h 577893"/>
                  <a:gd name="connsiteX3" fmla="*/ 111919 w 357469"/>
                  <a:gd name="connsiteY3" fmla="*/ 21431 h 577893"/>
                  <a:gd name="connsiteX4" fmla="*/ 190500 w 357469"/>
                  <a:gd name="connsiteY4" fmla="*/ 0 h 577893"/>
                  <a:gd name="connsiteX5" fmla="*/ 257175 w 357469"/>
                  <a:gd name="connsiteY5" fmla="*/ 21431 h 577893"/>
                  <a:gd name="connsiteX6" fmla="*/ 302419 w 357469"/>
                  <a:gd name="connsiteY6" fmla="*/ 88106 h 577893"/>
                  <a:gd name="connsiteX7" fmla="*/ 338138 w 357469"/>
                  <a:gd name="connsiteY7" fmla="*/ 183356 h 577893"/>
                  <a:gd name="connsiteX8" fmla="*/ 352425 w 357469"/>
                  <a:gd name="connsiteY8" fmla="*/ 261938 h 577893"/>
                  <a:gd name="connsiteX9" fmla="*/ 357188 w 357469"/>
                  <a:gd name="connsiteY9" fmla="*/ 359569 h 577893"/>
                  <a:gd name="connsiteX10" fmla="*/ 345282 w 357469"/>
                  <a:gd name="connsiteY10" fmla="*/ 464344 h 577893"/>
                  <a:gd name="connsiteX11" fmla="*/ 319088 w 357469"/>
                  <a:gd name="connsiteY11" fmla="*/ 561975 h 577893"/>
                  <a:gd name="connsiteX12" fmla="*/ 283369 w 357469"/>
                  <a:gd name="connsiteY12" fmla="*/ 573881 h 577893"/>
                  <a:gd name="connsiteX13" fmla="*/ 264319 w 357469"/>
                  <a:gd name="connsiteY13" fmla="*/ 521494 h 577893"/>
                  <a:gd name="connsiteX14" fmla="*/ 245269 w 357469"/>
                  <a:gd name="connsiteY14" fmla="*/ 388144 h 577893"/>
                  <a:gd name="connsiteX15" fmla="*/ 245269 w 357469"/>
                  <a:gd name="connsiteY15" fmla="*/ 285750 h 5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469" h="577893">
                    <a:moveTo>
                      <a:pt x="0" y="292894"/>
                    </a:moveTo>
                    <a:cubicBezTo>
                      <a:pt x="992" y="260945"/>
                      <a:pt x="1984" y="228997"/>
                      <a:pt x="9525" y="195263"/>
                    </a:cubicBezTo>
                    <a:cubicBezTo>
                      <a:pt x="17066" y="161529"/>
                      <a:pt x="28178" y="119460"/>
                      <a:pt x="45244" y="90488"/>
                    </a:cubicBezTo>
                    <a:cubicBezTo>
                      <a:pt x="62310" y="61516"/>
                      <a:pt x="87710" y="36512"/>
                      <a:pt x="111919" y="21431"/>
                    </a:cubicBezTo>
                    <a:cubicBezTo>
                      <a:pt x="136128" y="6350"/>
                      <a:pt x="166291" y="0"/>
                      <a:pt x="190500" y="0"/>
                    </a:cubicBezTo>
                    <a:cubicBezTo>
                      <a:pt x="214709" y="0"/>
                      <a:pt x="238522" y="6747"/>
                      <a:pt x="257175" y="21431"/>
                    </a:cubicBezTo>
                    <a:cubicBezTo>
                      <a:pt x="275828" y="36115"/>
                      <a:pt x="288925" y="61118"/>
                      <a:pt x="302419" y="88106"/>
                    </a:cubicBezTo>
                    <a:cubicBezTo>
                      <a:pt x="315913" y="115093"/>
                      <a:pt x="329804" y="154384"/>
                      <a:pt x="338138" y="183356"/>
                    </a:cubicBezTo>
                    <a:cubicBezTo>
                      <a:pt x="346472" y="212328"/>
                      <a:pt x="349250" y="232569"/>
                      <a:pt x="352425" y="261938"/>
                    </a:cubicBezTo>
                    <a:cubicBezTo>
                      <a:pt x="355600" y="291307"/>
                      <a:pt x="358379" y="325835"/>
                      <a:pt x="357188" y="359569"/>
                    </a:cubicBezTo>
                    <a:cubicBezTo>
                      <a:pt x="355998" y="393303"/>
                      <a:pt x="351632" y="430610"/>
                      <a:pt x="345282" y="464344"/>
                    </a:cubicBezTo>
                    <a:cubicBezTo>
                      <a:pt x="338932" y="498078"/>
                      <a:pt x="329407" y="543719"/>
                      <a:pt x="319088" y="561975"/>
                    </a:cubicBezTo>
                    <a:cubicBezTo>
                      <a:pt x="308769" y="580231"/>
                      <a:pt x="292497" y="580628"/>
                      <a:pt x="283369" y="573881"/>
                    </a:cubicBezTo>
                    <a:cubicBezTo>
                      <a:pt x="274241" y="567134"/>
                      <a:pt x="270669" y="552450"/>
                      <a:pt x="264319" y="521494"/>
                    </a:cubicBezTo>
                    <a:cubicBezTo>
                      <a:pt x="257969" y="490538"/>
                      <a:pt x="248444" y="427435"/>
                      <a:pt x="245269" y="388144"/>
                    </a:cubicBezTo>
                    <a:cubicBezTo>
                      <a:pt x="242094" y="348853"/>
                      <a:pt x="243681" y="317301"/>
                      <a:pt x="245269" y="285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43" name="Düz Bağlayıcı 42"/>
            <p:cNvCxnSpPr/>
            <p:nvPr/>
          </p:nvCxnSpPr>
          <p:spPr>
            <a:xfrm>
              <a:off x="7138684" y="4414485"/>
              <a:ext cx="108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3"/>
            <p:cNvCxnSpPr/>
            <p:nvPr/>
          </p:nvCxnSpPr>
          <p:spPr>
            <a:xfrm>
              <a:off x="8591332" y="4409902"/>
              <a:ext cx="396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/>
            <p:cNvCxnSpPr/>
            <p:nvPr/>
          </p:nvCxnSpPr>
          <p:spPr>
            <a:xfrm>
              <a:off x="6361446" y="4409902"/>
              <a:ext cx="396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/>
            <p:cNvCxnSpPr/>
            <p:nvPr/>
          </p:nvCxnSpPr>
          <p:spPr>
            <a:xfrm>
              <a:off x="7691437" y="4409902"/>
              <a:ext cx="0" cy="396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/>
            <p:cNvCxnSpPr/>
            <p:nvPr/>
          </p:nvCxnSpPr>
          <p:spPr>
            <a:xfrm flipV="1">
              <a:off x="7475437" y="4805902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Yay 49"/>
            <p:cNvSpPr/>
            <p:nvPr/>
          </p:nvSpPr>
          <p:spPr>
            <a:xfrm>
              <a:off x="7305078" y="4873330"/>
              <a:ext cx="772717" cy="772717"/>
            </a:xfrm>
            <a:prstGeom prst="arc">
              <a:avLst>
                <a:gd name="adj1" fmla="val 14343621"/>
                <a:gd name="adj2" fmla="val 181351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1" name="Düz Bağlayıcı 50"/>
            <p:cNvCxnSpPr/>
            <p:nvPr/>
          </p:nvCxnSpPr>
          <p:spPr>
            <a:xfrm>
              <a:off x="7693817" y="4873330"/>
              <a:ext cx="0" cy="396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Bağlayıcı 51"/>
            <p:cNvCxnSpPr/>
            <p:nvPr/>
          </p:nvCxnSpPr>
          <p:spPr>
            <a:xfrm>
              <a:off x="7178830" y="5269330"/>
              <a:ext cx="108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Metin kutusu 52"/>
                <p:cNvSpPr txBox="1"/>
                <p:nvPr/>
              </p:nvSpPr>
              <p:spPr>
                <a:xfrm>
                  <a:off x="6853542" y="3981086"/>
                  <a:ext cx="2783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2" y="3981086"/>
                  <a:ext cx="27834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9565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8304474" y="3955560"/>
                  <a:ext cx="2836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4474" y="3955560"/>
                  <a:ext cx="28366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149" r="-6383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Metin kutusu 54"/>
                <p:cNvSpPr txBox="1"/>
                <p:nvPr/>
              </p:nvSpPr>
              <p:spPr>
                <a:xfrm>
                  <a:off x="7237190" y="4732817"/>
                  <a:ext cx="200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Metin kutusu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190" y="4732817"/>
                  <a:ext cx="20088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273" r="-24242" b="-65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Metin kutusu 55"/>
            <p:cNvSpPr txBox="1"/>
            <p:nvPr/>
          </p:nvSpPr>
          <p:spPr>
            <a:xfrm>
              <a:off x="6361446" y="5640202"/>
              <a:ext cx="2871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(Bazen C’ye seri L de olabilir)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2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6539" y="190583"/>
            <a:ext cx="40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3)</a:t>
            </a:r>
            <a:r>
              <a:rPr lang="tr-TR" b="1" dirty="0" smtClean="0"/>
              <a:t> </a:t>
            </a:r>
            <a:r>
              <a:rPr lang="tr-TR" b="1" dirty="0"/>
              <a:t>LC veya C </a:t>
            </a:r>
            <a:r>
              <a:rPr lang="tr-TR" b="1" dirty="0" smtClean="0"/>
              <a:t>Filtre </a:t>
            </a:r>
            <a:r>
              <a:rPr lang="tr-TR" b="1" dirty="0"/>
              <a:t>(Çıkış Gerilim Filtresi)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81485" y="559915"/>
            <a:ext cx="8255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Kullanım </a:t>
            </a:r>
            <a:r>
              <a:rPr lang="tr-TR" b="1" dirty="0"/>
              <a:t>Alanı:</a:t>
            </a:r>
            <a:r>
              <a:rPr lang="tr-TR" dirty="0"/>
              <a:t> AC-DC doğrultucular (örneğin, köprü doğrultucu sonrası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81485" y="929247"/>
            <a:ext cx="851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Amacı</a:t>
            </a:r>
            <a:r>
              <a:rPr lang="tr-TR" b="1" dirty="0"/>
              <a:t>:</a:t>
            </a:r>
            <a:r>
              <a:rPr lang="tr-TR" dirty="0"/>
              <a:t> DC gerilimi düzleştirmek, dalgalanmayı </a:t>
            </a:r>
            <a:r>
              <a:rPr lang="tr-TR" dirty="0" smtClean="0"/>
              <a:t>azaltmak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1485" y="1298579"/>
            <a:ext cx="6909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Yapısı</a:t>
            </a:r>
            <a:r>
              <a:rPr lang="tr-TR" b="1" dirty="0"/>
              <a:t>:</a:t>
            </a:r>
            <a:endParaRPr lang="tr-TR" dirty="0"/>
          </a:p>
          <a:p>
            <a:pPr lvl="1"/>
            <a:r>
              <a:rPr lang="tr-TR" b="1" dirty="0"/>
              <a:t>Sadece bir kondansatör (C) kullanılabilir</a:t>
            </a:r>
            <a:r>
              <a:rPr lang="tr-TR" dirty="0"/>
              <a:t> (C filtresi)</a:t>
            </a:r>
          </a:p>
          <a:p>
            <a:pPr lvl="1"/>
            <a:r>
              <a:rPr lang="tr-TR" b="1" dirty="0" err="1"/>
              <a:t>Endüktör</a:t>
            </a:r>
            <a:r>
              <a:rPr lang="tr-TR" b="1" dirty="0"/>
              <a:t> ve kondansatör (LC) kombinasyonu da olabilir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16539" y="2386027"/>
            <a:ext cx="983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4)</a:t>
            </a:r>
            <a:r>
              <a:rPr lang="tr-TR" b="1" dirty="0" smtClean="0"/>
              <a:t> </a:t>
            </a:r>
            <a:r>
              <a:rPr lang="tr-TR" b="1" dirty="0"/>
              <a:t>EMI </a:t>
            </a:r>
            <a:r>
              <a:rPr lang="tr-TR" b="1" dirty="0" smtClean="0"/>
              <a:t>Filtresi </a:t>
            </a:r>
            <a:r>
              <a:rPr lang="tr-TR" b="1" dirty="0"/>
              <a:t>(Elektromanyetik Girişim Filtresi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681485" y="2755359"/>
            <a:ext cx="8599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Kullanım </a:t>
            </a:r>
            <a:r>
              <a:rPr lang="tr-TR" b="1" dirty="0"/>
              <a:t>Alanı:</a:t>
            </a:r>
            <a:r>
              <a:rPr lang="tr-TR" dirty="0"/>
              <a:t> Tüm güç elektroniği sistemleri (özellikle hassas elektronik cihazlarla çalışan sistemler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681485" y="3381142"/>
            <a:ext cx="602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Amacı</a:t>
            </a:r>
            <a:r>
              <a:rPr lang="tr-TR" b="1" dirty="0"/>
              <a:t>:</a:t>
            </a:r>
            <a:r>
              <a:rPr lang="tr-TR" dirty="0"/>
              <a:t> Elektromanyetik girişimi (EMI) </a:t>
            </a:r>
            <a:r>
              <a:rPr lang="tr-TR" dirty="0" smtClean="0"/>
              <a:t>azaltmak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81485" y="3743126"/>
            <a:ext cx="5969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Yapısı</a:t>
            </a:r>
            <a:r>
              <a:rPr lang="tr-TR" b="1" dirty="0"/>
              <a:t>:</a:t>
            </a:r>
            <a:endParaRPr lang="tr-TR" dirty="0"/>
          </a:p>
          <a:p>
            <a:pPr lvl="1"/>
            <a:r>
              <a:rPr lang="tr-TR" b="1" dirty="0" err="1"/>
              <a:t>Differansiyel</a:t>
            </a:r>
            <a:r>
              <a:rPr lang="tr-TR" b="1" dirty="0"/>
              <a:t> ve Ortak </a:t>
            </a:r>
            <a:r>
              <a:rPr lang="tr-TR" b="1" dirty="0" err="1"/>
              <a:t>Mod</a:t>
            </a:r>
            <a:r>
              <a:rPr lang="tr-TR" b="1" dirty="0"/>
              <a:t> </a:t>
            </a:r>
            <a:r>
              <a:rPr lang="tr-TR" b="1" dirty="0" err="1"/>
              <a:t>Endüktörleri</a:t>
            </a:r>
            <a:endParaRPr lang="tr-TR" dirty="0"/>
          </a:p>
          <a:p>
            <a:pPr lvl="1"/>
            <a:r>
              <a:rPr lang="tr-TR" b="1" dirty="0"/>
              <a:t>Yüksek frekanslı filtre </a:t>
            </a:r>
            <a:r>
              <a:rPr lang="tr-TR" b="1" dirty="0" err="1"/>
              <a:t>kapasitörleri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316539" y="4666456"/>
            <a:ext cx="82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Özet</a:t>
            </a:r>
            <a:r>
              <a:rPr lang="tr-TR" dirty="0" smtClean="0">
                <a:solidFill>
                  <a:srgbClr val="0070C0"/>
                </a:solidFill>
              </a:rPr>
              <a:t>: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1485" y="4989621"/>
            <a:ext cx="721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DC </a:t>
            </a:r>
            <a:r>
              <a:rPr lang="tr-TR" b="1" dirty="0"/>
              <a:t>çıkışlı dönüştürücülerde:</a:t>
            </a:r>
            <a:r>
              <a:rPr lang="tr-TR" dirty="0"/>
              <a:t> </a:t>
            </a:r>
            <a:r>
              <a:rPr lang="tr-TR" b="1" dirty="0"/>
              <a:t>LC filtresi</a:t>
            </a:r>
            <a:r>
              <a:rPr lang="tr-TR" dirty="0"/>
              <a:t> </a:t>
            </a:r>
            <a:r>
              <a:rPr lang="tr-TR" dirty="0" smtClean="0"/>
              <a:t>yaygındır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681485" y="5338405"/>
            <a:ext cx="671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Şebekeye </a:t>
            </a:r>
            <a:r>
              <a:rPr lang="tr-TR" b="1" dirty="0"/>
              <a:t>bağlı </a:t>
            </a:r>
            <a:r>
              <a:rPr lang="tr-TR" b="1" dirty="0" err="1"/>
              <a:t>inverterlerde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b="1" dirty="0"/>
              <a:t>LCL filtresi</a:t>
            </a:r>
            <a:r>
              <a:rPr lang="tr-TR" dirty="0"/>
              <a:t> </a:t>
            </a:r>
            <a:r>
              <a:rPr lang="tr-TR" dirty="0" smtClean="0"/>
              <a:t>kullanılır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681485" y="5682118"/>
            <a:ext cx="629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Doğrultucularda </a:t>
            </a:r>
            <a:r>
              <a:rPr lang="tr-TR" b="1" dirty="0"/>
              <a:t>(AC-DC):</a:t>
            </a:r>
            <a:r>
              <a:rPr lang="tr-TR" dirty="0"/>
              <a:t> </a:t>
            </a:r>
            <a:r>
              <a:rPr lang="tr-TR" b="1" dirty="0"/>
              <a:t>LC veya sadece C filtresi</a:t>
            </a:r>
            <a:r>
              <a:rPr lang="tr-TR" dirty="0"/>
              <a:t> </a:t>
            </a:r>
            <a:r>
              <a:rPr lang="tr-TR" dirty="0" smtClean="0"/>
              <a:t>kullanılır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681485" y="6010354"/>
            <a:ext cx="642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 Her sistemde EMI bastırma için:</a:t>
            </a:r>
            <a:r>
              <a:rPr lang="tr-TR" dirty="0"/>
              <a:t> </a:t>
            </a:r>
            <a:r>
              <a:rPr lang="tr-TR" b="1" dirty="0"/>
              <a:t>EMI filtresi</a:t>
            </a:r>
            <a:r>
              <a:rPr lang="tr-TR" dirty="0"/>
              <a:t> kullanılır</a:t>
            </a:r>
          </a:p>
        </p:txBody>
      </p:sp>
    </p:spTree>
    <p:extLst>
      <p:ext uri="{BB962C8B-B14F-4D97-AF65-F5344CB8AC3E}">
        <p14:creationId xmlns:p14="http://schemas.microsoft.com/office/powerpoint/2010/main" val="708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8546" y="174982"/>
            <a:ext cx="50361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b="1" dirty="0" smtClean="0">
                <a:solidFill>
                  <a:srgbClr val="0070C0"/>
                </a:solidFill>
              </a:rPr>
              <a:t>Elektromanyetik Girişim (EMI) ve Süzülmesi</a:t>
            </a:r>
            <a:endParaRPr lang="tr-TR" sz="2100" b="1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8546" y="590480"/>
            <a:ext cx="8827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Elektromanyetik Girişim (EMI – </a:t>
            </a:r>
            <a:r>
              <a:rPr lang="tr-TR" b="1" dirty="0" err="1"/>
              <a:t>Electromagnetic</a:t>
            </a:r>
            <a:r>
              <a:rPr lang="tr-TR" b="1" dirty="0"/>
              <a:t> </a:t>
            </a:r>
            <a:r>
              <a:rPr lang="tr-TR" b="1" dirty="0" err="1"/>
              <a:t>Interference</a:t>
            </a:r>
            <a:r>
              <a:rPr lang="tr-TR" b="1" dirty="0"/>
              <a:t>)</a:t>
            </a:r>
            <a:r>
              <a:rPr lang="tr-TR" dirty="0"/>
              <a:t>, güç elektroniği sistemlerinde parazitlere ve bozulmalara neden olabilir. </a:t>
            </a:r>
            <a:r>
              <a:rPr lang="tr-TR" b="1" dirty="0"/>
              <a:t>EMI filtreleri</a:t>
            </a:r>
            <a:r>
              <a:rPr lang="tr-TR" dirty="0"/>
              <a:t>, bu girişimi </a:t>
            </a:r>
            <a:r>
              <a:rPr lang="tr-TR" dirty="0" smtClean="0"/>
              <a:t>bastırmak </a:t>
            </a:r>
            <a:r>
              <a:rPr lang="tr-TR" dirty="0"/>
              <a:t>için kullanılan pasif devre elemanları içerir.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8546" y="1744642"/>
            <a:ext cx="23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EMI Türleri ve </a:t>
            </a:r>
            <a:r>
              <a:rPr lang="tr-TR" b="1" dirty="0" err="1" smtClean="0">
                <a:solidFill>
                  <a:srgbClr val="0070C0"/>
                </a:solidFill>
              </a:rPr>
              <a:t>Modları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8546" y="2113974"/>
            <a:ext cx="848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EMI, genellikle </a:t>
            </a:r>
            <a:r>
              <a:rPr lang="tr-TR" dirty="0" smtClean="0"/>
              <a:t>iletim yoluyla </a:t>
            </a:r>
            <a:r>
              <a:rPr lang="tr-TR" dirty="0"/>
              <a:t>EMI ve </a:t>
            </a:r>
            <a:r>
              <a:rPr lang="tr-TR" dirty="0" smtClean="0"/>
              <a:t>radyasyon yoluyla </a:t>
            </a:r>
            <a:r>
              <a:rPr lang="tr-TR" dirty="0"/>
              <a:t>EMI olmak üzere ikiye ayrılır: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38546" y="2483306"/>
            <a:ext cx="3620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İletim Yoluyla EMI (</a:t>
            </a:r>
            <a:r>
              <a:rPr lang="tr-TR" b="1" dirty="0" err="1"/>
              <a:t>Conducted</a:t>
            </a:r>
            <a:r>
              <a:rPr lang="tr-TR" b="1" dirty="0"/>
              <a:t> </a:t>
            </a:r>
            <a:r>
              <a:rPr lang="tr-TR" b="1" dirty="0" smtClean="0"/>
              <a:t>EMI):</a:t>
            </a:r>
            <a:endParaRPr lang="tr-TR" b="1" dirty="0"/>
          </a:p>
        </p:txBody>
      </p:sp>
      <p:sp>
        <p:nvSpPr>
          <p:cNvPr id="14" name="Dikdörtgen 13"/>
          <p:cNvSpPr/>
          <p:nvPr/>
        </p:nvSpPr>
        <p:spPr>
          <a:xfrm>
            <a:off x="848855" y="2852638"/>
            <a:ext cx="602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dirty="0"/>
              <a:t>Güç kabloları ve devre elemanları üzerinden yayılır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848855" y="3221970"/>
            <a:ext cx="602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dirty="0"/>
              <a:t>Genellikle 150 kHz – 30 MHz frekans aralığında görülür.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848855" y="3591302"/>
            <a:ext cx="257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dirty="0"/>
              <a:t>İki farklı modda </a:t>
            </a:r>
            <a:r>
              <a:rPr lang="tr-TR" dirty="0" smtClean="0"/>
              <a:t>oluşur:</a:t>
            </a:r>
            <a:endParaRPr lang="tr-TR" dirty="0"/>
          </a:p>
        </p:txBody>
      </p:sp>
      <p:sp>
        <p:nvSpPr>
          <p:cNvPr id="21" name="Dikdörtgen 20"/>
          <p:cNvSpPr/>
          <p:nvPr/>
        </p:nvSpPr>
        <p:spPr>
          <a:xfrm>
            <a:off x="1573474" y="400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Diferansiyel </a:t>
            </a:r>
            <a:r>
              <a:rPr lang="tr-TR" dirty="0" err="1"/>
              <a:t>Mod</a:t>
            </a:r>
            <a:r>
              <a:rPr lang="tr-TR" dirty="0"/>
              <a:t> (</a:t>
            </a:r>
            <a:r>
              <a:rPr lang="tr-TR" dirty="0" err="1"/>
              <a:t>Differential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 - DM) </a:t>
            </a:r>
            <a:r>
              <a:rPr lang="tr-TR" dirty="0" smtClean="0"/>
              <a:t>EMI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1573474" y="4329966"/>
            <a:ext cx="377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Ortak </a:t>
            </a:r>
            <a:r>
              <a:rPr lang="tr-TR" dirty="0" err="1"/>
              <a:t>Mod</a:t>
            </a:r>
            <a:r>
              <a:rPr lang="tr-TR" dirty="0"/>
              <a:t> (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 - CM) EMI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338906" y="4699298"/>
            <a:ext cx="385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Radyasyon Yoluyla EMI (</a:t>
            </a:r>
            <a:r>
              <a:rPr lang="tr-TR" b="1" dirty="0" err="1"/>
              <a:t>Radiated</a:t>
            </a:r>
            <a:r>
              <a:rPr lang="tr-TR" b="1" dirty="0"/>
              <a:t> EMI)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1342199" y="5087193"/>
            <a:ext cx="706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Elektromanyetik </a:t>
            </a:r>
            <a:r>
              <a:rPr lang="tr-TR" dirty="0"/>
              <a:t>dalgalar şeklinde yayılır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5" name="Dikdörtgen 24"/>
          <p:cNvSpPr/>
          <p:nvPr/>
        </p:nvSpPr>
        <p:spPr>
          <a:xfrm>
            <a:off x="1342199" y="5470713"/>
            <a:ext cx="657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Genellikle </a:t>
            </a:r>
            <a:r>
              <a:rPr lang="tr-TR" b="1" dirty="0"/>
              <a:t>30 MHz – 1 GHz</a:t>
            </a:r>
            <a:r>
              <a:rPr lang="tr-TR" dirty="0"/>
              <a:t> ve üzeri frekanslarda görülür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1342199" y="5872023"/>
            <a:ext cx="772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Anten </a:t>
            </a:r>
            <a:r>
              <a:rPr lang="tr-TR" dirty="0"/>
              <a:t>etkisi yapan kablolar veya güç elektroniği devrelerinden kaynaklanır.</a:t>
            </a:r>
          </a:p>
        </p:txBody>
      </p:sp>
    </p:spTree>
    <p:extLst>
      <p:ext uri="{BB962C8B-B14F-4D97-AF65-F5344CB8AC3E}">
        <p14:creationId xmlns:p14="http://schemas.microsoft.com/office/powerpoint/2010/main" val="24603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2467" y="311172"/>
            <a:ext cx="10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3) </a:t>
            </a:r>
            <a:r>
              <a:rPr lang="tr-TR" dirty="0" smtClean="0">
                <a:solidFill>
                  <a:srgbClr val="0070C0"/>
                </a:solidFill>
              </a:rPr>
              <a:t>Tristör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85" y="1014412"/>
            <a:ext cx="809625" cy="1209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671511"/>
            <a:ext cx="1304925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112891" y="2496111"/>
                <a:ext cx="43162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Anot-katot arası ters kutupluysa, veya doğru </a:t>
                </a:r>
                <a:r>
                  <a:rPr lang="tr-TR" dirty="0" err="1" smtClean="0"/>
                  <a:t>kutuplanmaya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tr-TR" dirty="0" smtClean="0"/>
                  <a:t> başladıktan sonra geçit (</a:t>
                </a:r>
                <a:r>
                  <a:rPr lang="tr-TR" dirty="0" err="1" smtClean="0"/>
                  <a:t>gate</a:t>
                </a:r>
                <a:r>
                  <a:rPr lang="tr-TR" dirty="0" smtClean="0"/>
                  <a:t>) akımı hiç uygulanmamışsa, AK arası kesimdedir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).</a:t>
                </a:r>
                <a:endParaRPr lang="tr-TR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1" y="2496111"/>
                <a:ext cx="431623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271" t="-2538" r="-1271" b="-7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12891" y="3696440"/>
                <a:ext cx="41733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AK arası doğru </a:t>
                </a:r>
                <a:r>
                  <a:rPr lang="tr-TR" dirty="0" err="1" smtClean="0"/>
                  <a:t>kutuplanmaya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tr-TR" dirty="0" smtClean="0"/>
                  <a:t> başladıktan sonra, kısa süreli de olsa geçide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 smtClean="0"/>
                  <a:t> akım uygulanırsa, AK arası iletime geçer (idealde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), dış devre kesime zorlayana kadar.</a:t>
                </a:r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1" y="3696440"/>
                <a:ext cx="4173359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316" t="-2058" b="-53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etin kutusu 6"/>
          <p:cNvSpPr txBox="1"/>
          <p:nvPr/>
        </p:nvSpPr>
        <p:spPr>
          <a:xfrm>
            <a:off x="112891" y="5173768"/>
            <a:ext cx="4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İletimdeki tristör, ters geçit akımıyla kesime götürülemez.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07842" y="315401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4) </a:t>
            </a:r>
            <a:r>
              <a:rPr lang="tr-TR" dirty="0" smtClean="0">
                <a:solidFill>
                  <a:srgbClr val="0070C0"/>
                </a:solidFill>
              </a:rPr>
              <a:t>GTO (</a:t>
            </a:r>
            <a:r>
              <a:rPr lang="tr-TR" dirty="0" err="1" smtClean="0">
                <a:solidFill>
                  <a:srgbClr val="0070C0"/>
                </a:solidFill>
              </a:rPr>
              <a:t>Gate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Turn-Off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Thyristor</a:t>
            </a:r>
            <a:r>
              <a:rPr lang="tr-TR" dirty="0" smtClean="0">
                <a:solidFill>
                  <a:srgbClr val="0070C0"/>
                </a:solidFill>
              </a:rPr>
              <a:t>)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827766" y="2496111"/>
            <a:ext cx="43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Normal </a:t>
            </a:r>
            <a:r>
              <a:rPr lang="tr-TR" dirty="0" err="1" smtClean="0"/>
              <a:t>tristörden</a:t>
            </a:r>
            <a:r>
              <a:rPr lang="tr-TR" dirty="0" smtClean="0"/>
              <a:t> farklı olarak, iletimdeyken eksi yöndeki geçit akımıyla kesime gider.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147457" y="3204758"/>
            <a:ext cx="9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5) </a:t>
            </a:r>
            <a:r>
              <a:rPr lang="tr-TR" dirty="0" smtClean="0">
                <a:solidFill>
                  <a:srgbClr val="0070C0"/>
                </a:solidFill>
              </a:rPr>
              <a:t>Triyak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190" y="757236"/>
            <a:ext cx="2790825" cy="172402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570485" y="5075670"/>
            <a:ext cx="4316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Geçitleri ortak, anot ve katotları ters paralel bağlı iki tristör gibi çalışır. Hem artı hem eksi geçit akımıyla, doğru </a:t>
            </a:r>
            <a:r>
              <a:rPr lang="tr-TR" dirty="0" err="1" smtClean="0"/>
              <a:t>kutuplanan</a:t>
            </a:r>
            <a:r>
              <a:rPr lang="tr-TR" dirty="0" smtClean="0"/>
              <a:t> yönde iletime geçen iki yönlü bir anahtardır.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699" y="3561195"/>
            <a:ext cx="2152650" cy="15144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604" y="3674676"/>
            <a:ext cx="1731569" cy="973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6413420" y="415413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420" y="4154139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216" r="-135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etin kutusu 18"/>
          <p:cNvSpPr txBox="1"/>
          <p:nvPr/>
        </p:nvSpPr>
        <p:spPr>
          <a:xfrm>
            <a:off x="4570485" y="6211669"/>
            <a:ext cx="417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r>
              <a:rPr lang="tr-TR" baseline="-25000" dirty="0" smtClean="0"/>
              <a:t>1</a:t>
            </a:r>
            <a:r>
              <a:rPr lang="tr-TR" dirty="0" smtClean="0"/>
              <a:t>  ve T</a:t>
            </a:r>
            <a:r>
              <a:rPr lang="tr-TR" baseline="-25000" dirty="0" smtClean="0"/>
              <a:t>2</a:t>
            </a:r>
            <a:r>
              <a:rPr lang="tr-TR" dirty="0" smtClean="0"/>
              <a:t> uçları </a:t>
            </a:r>
            <a:r>
              <a:rPr lang="tr-TR" dirty="0"/>
              <a:t>bazen </a:t>
            </a:r>
            <a:r>
              <a:rPr lang="tr-TR" dirty="0" smtClean="0"/>
              <a:t>MT</a:t>
            </a:r>
            <a:r>
              <a:rPr lang="tr-TR" baseline="-25000" dirty="0" smtClean="0"/>
              <a:t>1</a:t>
            </a:r>
            <a:r>
              <a:rPr lang="tr-TR" dirty="0" smtClean="0"/>
              <a:t>  </a:t>
            </a:r>
            <a:r>
              <a:rPr lang="tr-TR" dirty="0"/>
              <a:t>ve </a:t>
            </a:r>
            <a:r>
              <a:rPr lang="tr-TR" dirty="0" smtClean="0"/>
              <a:t>MT</a:t>
            </a:r>
            <a:r>
              <a:rPr lang="tr-TR" baseline="-25000" dirty="0" smtClean="0"/>
              <a:t>2</a:t>
            </a:r>
            <a:r>
              <a:rPr lang="tr-TR" dirty="0" smtClean="0"/>
              <a:t> diye de adlandırılır.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4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9987" y="215384"/>
            <a:ext cx="44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EMI Modları (Diferansiyel ve Ortak Mod EMI)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9987" y="667435"/>
            <a:ext cx="535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1)</a:t>
            </a:r>
            <a:r>
              <a:rPr lang="tr-TR" dirty="0" smtClean="0"/>
              <a:t> Diferansiyel </a:t>
            </a:r>
            <a:r>
              <a:rPr lang="tr-TR" dirty="0" err="1"/>
              <a:t>Mod</a:t>
            </a:r>
            <a:r>
              <a:rPr lang="tr-TR" dirty="0"/>
              <a:t> EMI (DM - </a:t>
            </a:r>
            <a:r>
              <a:rPr lang="tr-TR" dirty="0" err="1"/>
              <a:t>Differential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 </a:t>
            </a:r>
            <a:r>
              <a:rPr lang="tr-TR" dirty="0" err="1"/>
              <a:t>Noise</a:t>
            </a:r>
            <a:r>
              <a:rPr lang="tr-TR" dirty="0"/>
              <a:t>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71900" y="1119486"/>
            <a:ext cx="166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Nasıl Oluşur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790575" y="1488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Faz ve nötr </a:t>
            </a:r>
            <a:r>
              <a:rPr lang="tr-TR" dirty="0"/>
              <a:t>hattı arasındaki gürültüdür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790574" y="1858150"/>
            <a:ext cx="8201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Kaynağı </a:t>
            </a:r>
            <a:r>
              <a:rPr lang="tr-TR" dirty="0"/>
              <a:t>genellikle anahtarlamalı güç kaynakları (SMPS), </a:t>
            </a:r>
            <a:r>
              <a:rPr lang="tr-TR" dirty="0" err="1"/>
              <a:t>invertörler</a:t>
            </a:r>
            <a:r>
              <a:rPr lang="tr-TR" dirty="0"/>
              <a:t>, DC-DC çeviriciler vb. olabilir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790575" y="25044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Düşük </a:t>
            </a:r>
            <a:r>
              <a:rPr lang="tr-TR" dirty="0"/>
              <a:t>frekanslı bileşenler içerir.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71901" y="2873813"/>
            <a:ext cx="183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Nasıl Bastırılır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790575" y="3203497"/>
            <a:ext cx="6286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dirty="0" smtClean="0"/>
              <a:t>Seri bobinler (Diferansiyel </a:t>
            </a:r>
            <a:r>
              <a:rPr lang="tr-TR" dirty="0" err="1"/>
              <a:t>Mod</a:t>
            </a:r>
            <a:r>
              <a:rPr lang="tr-TR" dirty="0"/>
              <a:t> Şokları) kullanılır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795762" y="3534135"/>
            <a:ext cx="7395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Paralel </a:t>
            </a:r>
            <a:r>
              <a:rPr lang="tr-TR" dirty="0" err="1"/>
              <a:t>kapasitörler</a:t>
            </a:r>
            <a:r>
              <a:rPr lang="tr-TR" dirty="0"/>
              <a:t> (X </a:t>
            </a:r>
            <a:r>
              <a:rPr lang="tr-TR" dirty="0" err="1" smtClean="0"/>
              <a:t>Kapasitörleri</a:t>
            </a:r>
            <a:r>
              <a:rPr lang="tr-TR" dirty="0" smtClean="0"/>
              <a:t>, faz </a:t>
            </a:r>
            <a:r>
              <a:rPr lang="tr-TR" dirty="0"/>
              <a:t>ve nötr </a:t>
            </a:r>
            <a:r>
              <a:rPr lang="tr-TR" dirty="0" smtClean="0"/>
              <a:t>arasına </a:t>
            </a:r>
            <a:r>
              <a:rPr lang="tr-TR" dirty="0"/>
              <a:t>bağlanan güvenlik </a:t>
            </a:r>
            <a:r>
              <a:rPr lang="tr-TR" dirty="0" err="1" smtClean="0"/>
              <a:t>kapasitörleri</a:t>
            </a:r>
            <a:r>
              <a:rPr lang="tr-TR" dirty="0" smtClean="0"/>
              <a:t>) </a:t>
            </a:r>
            <a:r>
              <a:rPr lang="tr-TR" dirty="0"/>
              <a:t>ile </a:t>
            </a:r>
            <a:r>
              <a:rPr lang="tr-TR" dirty="0" smtClean="0"/>
              <a:t>filtrelenir</a:t>
            </a:r>
            <a:r>
              <a:rPr lang="tr-TR" dirty="0"/>
              <a:t>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09987" y="4233151"/>
            <a:ext cx="459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2) </a:t>
            </a:r>
            <a:r>
              <a:rPr lang="fr-FR" dirty="0" err="1" smtClean="0"/>
              <a:t>Ortak</a:t>
            </a:r>
            <a:r>
              <a:rPr lang="fr-FR" dirty="0" smtClean="0"/>
              <a:t> </a:t>
            </a:r>
            <a:r>
              <a:rPr lang="fr-FR" dirty="0" err="1"/>
              <a:t>Mod</a:t>
            </a:r>
            <a:r>
              <a:rPr lang="fr-FR" dirty="0"/>
              <a:t> EMI (CM - Common Mode Noise)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371900" y="4543370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Nasıl Oluşur?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790574" y="4840788"/>
            <a:ext cx="524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Faz ve nötr ile toprak (PE) arasındaki gürültüdür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790573" y="5151007"/>
            <a:ext cx="8201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Yüksek frekansta, kablolar anten gibi davranarak elektromanyetik dalgalar yayar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1" name="Dikdörtgen 20"/>
          <p:cNvSpPr/>
          <p:nvPr/>
        </p:nvSpPr>
        <p:spPr>
          <a:xfrm>
            <a:off x="790575" y="55011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Yüksek frekanslı bileşenler içerir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2" name="Dikdörtgen 21"/>
          <p:cNvSpPr/>
          <p:nvPr/>
        </p:nvSpPr>
        <p:spPr>
          <a:xfrm>
            <a:off x="371901" y="5747751"/>
            <a:ext cx="183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Nasıl Bastırılır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24" name="Dikdörtgen 23"/>
          <p:cNvSpPr/>
          <p:nvPr/>
        </p:nvSpPr>
        <p:spPr>
          <a:xfrm>
            <a:off x="790573" y="6038741"/>
            <a:ext cx="879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Ortak </a:t>
            </a:r>
            <a:r>
              <a:rPr lang="tr-TR" dirty="0" err="1"/>
              <a:t>Mod</a:t>
            </a:r>
            <a:r>
              <a:rPr lang="tr-TR" dirty="0"/>
              <a:t> </a:t>
            </a:r>
            <a:r>
              <a:rPr lang="tr-TR" dirty="0" err="1"/>
              <a:t>Endüktörleri</a:t>
            </a:r>
            <a:r>
              <a:rPr lang="tr-TR" dirty="0"/>
              <a:t> (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 </a:t>
            </a:r>
            <a:r>
              <a:rPr lang="tr-TR" dirty="0" err="1"/>
              <a:t>Chokes</a:t>
            </a:r>
            <a:r>
              <a:rPr lang="tr-TR" dirty="0"/>
              <a:t> - </a:t>
            </a:r>
            <a:r>
              <a:rPr lang="tr-TR" dirty="0" err="1"/>
              <a:t>Ferrit</a:t>
            </a:r>
            <a:r>
              <a:rPr lang="tr-TR" dirty="0"/>
              <a:t> çekirdekli bobinler) kullanılır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5" name="Dikdörtgen 24"/>
          <p:cNvSpPr/>
          <p:nvPr/>
        </p:nvSpPr>
        <p:spPr>
          <a:xfrm>
            <a:off x="790574" y="6432922"/>
            <a:ext cx="8791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Yüksek frekanslı </a:t>
            </a:r>
            <a:r>
              <a:rPr lang="tr-TR" dirty="0" err="1"/>
              <a:t>kapasitörler</a:t>
            </a:r>
            <a:r>
              <a:rPr lang="tr-TR" dirty="0"/>
              <a:t> (Y </a:t>
            </a:r>
            <a:r>
              <a:rPr lang="tr-TR" dirty="0" err="1" smtClean="0"/>
              <a:t>Kapasitörleri</a:t>
            </a:r>
            <a:r>
              <a:rPr lang="tr-TR" dirty="0" smtClean="0"/>
              <a:t>, faz </a:t>
            </a:r>
            <a:r>
              <a:rPr lang="tr-TR" dirty="0"/>
              <a:t>ve nötr ile toprak </a:t>
            </a:r>
            <a:r>
              <a:rPr lang="tr-TR" dirty="0" smtClean="0"/>
              <a:t>arasına) bağlanır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047" y="241935"/>
            <a:ext cx="5616893" cy="444197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9080" y="382101"/>
            <a:ext cx="3168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Ortak (</a:t>
            </a:r>
            <a:r>
              <a:rPr lang="tr-TR" dirty="0" err="1" smtClean="0"/>
              <a:t>common</a:t>
            </a:r>
            <a:r>
              <a:rPr lang="tr-TR" dirty="0" smtClean="0"/>
              <a:t>) modda aynı yöne doğru bölünen akımların gürültüleri, manyetik nüve içinde birbirini destekleyerek, paralel bağlandığı noktalar arasındaki fark gerilimde gürültü etkisi yok olur.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43939" y="5009668"/>
            <a:ext cx="810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Diferansiyel modda seri bağlı hattın akımının gidiş ve dönüşündeki gürültüleri, manyetik nüve içinde birbirini yok ederler.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9079" y="2413426"/>
            <a:ext cx="3168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Ortak (</a:t>
            </a:r>
            <a:r>
              <a:rPr lang="tr-TR" dirty="0" err="1" smtClean="0"/>
              <a:t>common</a:t>
            </a:r>
            <a:r>
              <a:rPr lang="tr-TR" dirty="0" smtClean="0"/>
              <a:t>) modda akımların aynı yöne doğru bölünmesi, hatlardan fiziksel toprağa doğru akım gitmesi nedeniyle söz konusu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5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6220" y="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Örnekler:</a:t>
            </a:r>
            <a:endParaRPr lang="tr-TR" dirty="0">
              <a:solidFill>
                <a:srgbClr val="0070C0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24077" y="287986"/>
            <a:ext cx="8698734" cy="2126591"/>
            <a:chOff x="182880" y="349190"/>
            <a:chExt cx="8698734" cy="2126591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939" y="349190"/>
              <a:ext cx="8582675" cy="2126591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182880" y="2255800"/>
              <a:ext cx="868680" cy="209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1753962" y="2483588"/>
            <a:ext cx="7253723" cy="4374412"/>
            <a:chOff x="1753962" y="2483588"/>
            <a:chExt cx="7253723" cy="437441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4461" y="2483588"/>
              <a:ext cx="6963224" cy="437441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753962" y="6648263"/>
              <a:ext cx="868680" cy="209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6840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 19"/>
          <p:cNvGrpSpPr/>
          <p:nvPr/>
        </p:nvGrpSpPr>
        <p:grpSpPr>
          <a:xfrm>
            <a:off x="557691" y="510691"/>
            <a:ext cx="8142917" cy="2070907"/>
            <a:chOff x="625684" y="266851"/>
            <a:chExt cx="8142917" cy="207090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684" y="405351"/>
              <a:ext cx="8142917" cy="19324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Metin kutusu 2"/>
                <p:cNvSpPr txBox="1"/>
                <p:nvPr/>
              </p:nvSpPr>
              <p:spPr>
                <a:xfrm>
                  <a:off x="931653" y="996351"/>
                  <a:ext cx="27924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" name="Metin kutusu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653" y="996351"/>
                  <a:ext cx="27924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222" r="-8889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Metin kutusu 3"/>
                <p:cNvSpPr txBox="1"/>
                <p:nvPr/>
              </p:nvSpPr>
              <p:spPr>
                <a:xfrm>
                  <a:off x="2441276" y="1660584"/>
                  <a:ext cx="27924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" name="Metin kutusu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276" y="1660584"/>
                  <a:ext cx="27924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565" r="-65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Metin kutusu 4"/>
                <p:cNvSpPr txBox="1"/>
                <p:nvPr/>
              </p:nvSpPr>
              <p:spPr>
                <a:xfrm>
                  <a:off x="4209691" y="996350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" name="Metin kutusu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91" y="996350"/>
                  <a:ext cx="28456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149" r="-8511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Metin kutusu 5"/>
                <p:cNvSpPr txBox="1"/>
                <p:nvPr/>
              </p:nvSpPr>
              <p:spPr>
                <a:xfrm>
                  <a:off x="5115465" y="1371554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" name="Metin kutus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465" y="1371554"/>
                  <a:ext cx="28456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277" r="-6383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Metin kutusu 6"/>
                <p:cNvSpPr txBox="1"/>
                <p:nvPr/>
              </p:nvSpPr>
              <p:spPr>
                <a:xfrm>
                  <a:off x="6685472" y="1018346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Metin kutus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472" y="1018346"/>
                  <a:ext cx="28456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739" r="-8696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3121864" y="681251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864" y="681251"/>
                  <a:ext cx="28456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277" r="-8511" b="-1777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/>
                <p:cNvSpPr txBox="1"/>
                <p:nvPr/>
              </p:nvSpPr>
              <p:spPr>
                <a:xfrm>
                  <a:off x="3143295" y="1450395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Metin kutusu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295" y="1450395"/>
                  <a:ext cx="28456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9149" r="-8511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6487496" y="266851"/>
                  <a:ext cx="28366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496" y="266851"/>
                  <a:ext cx="28366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149" r="-6383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Metin kutusu 10"/>
                <p:cNvSpPr txBox="1"/>
                <p:nvPr/>
              </p:nvSpPr>
              <p:spPr>
                <a:xfrm>
                  <a:off x="6487495" y="1735165"/>
                  <a:ext cx="28366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Metin kutusu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495" y="1735165"/>
                  <a:ext cx="28366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9149" r="-6383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7477952" y="1374095"/>
                  <a:ext cx="28456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952" y="1374095"/>
                  <a:ext cx="28456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8696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5142241" y="739478"/>
                  <a:ext cx="29841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Metin kutusu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241" y="739478"/>
                  <a:ext cx="29841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8367" r="-6122" b="-1521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7604244" y="681251"/>
                  <a:ext cx="30373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244" y="681251"/>
                  <a:ext cx="303736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000" r="-6000" b="-1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Dikdörtgen 17"/>
            <p:cNvSpPr/>
            <p:nvPr/>
          </p:nvSpPr>
          <p:spPr>
            <a:xfrm>
              <a:off x="5936214" y="588918"/>
              <a:ext cx="304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tr-TR" dirty="0" smtClean="0"/>
                <a:t> </a:t>
              </a:r>
              <a:endParaRPr lang="tr-TR" dirty="0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5936214" y="1799083"/>
              <a:ext cx="304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tr-TR" dirty="0" smtClean="0"/>
                <a:t> </a:t>
              </a:r>
              <a:endParaRPr lang="tr-TR" dirty="0"/>
            </a:p>
          </p:txBody>
        </p:sp>
      </p:grpSp>
      <p:sp>
        <p:nvSpPr>
          <p:cNvPr id="22" name="Dikdörtgen 21"/>
          <p:cNvSpPr/>
          <p:nvPr/>
        </p:nvSpPr>
        <p:spPr>
          <a:xfrm>
            <a:off x="830579" y="24705"/>
            <a:ext cx="759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Tek fazlı AC uygulamaları veya DC güç girişleri için tasarlanmış EMI filtre yapısı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394564" y="2708504"/>
            <a:ext cx="839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Ortak </a:t>
            </a:r>
            <a:r>
              <a:rPr lang="tr-TR" dirty="0" err="1"/>
              <a:t>modlu</a:t>
            </a:r>
            <a:r>
              <a:rPr lang="tr-TR" dirty="0"/>
              <a:t> bir bobin olan L1, </a:t>
            </a:r>
            <a:r>
              <a:rPr lang="tr-TR" dirty="0" err="1"/>
              <a:t>EMI'yi</a:t>
            </a:r>
            <a:r>
              <a:rPr lang="tr-TR" dirty="0"/>
              <a:t> bastırır ve sinyal bütünlüğünü iyileştirir. 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394564" y="307798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L1, C5 ve C6, ikinci dereceden kayıpları yönetmek için birlikte çalışır. 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394564" y="3467499"/>
            <a:ext cx="650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C5 ve C6, yaygın olarak Y </a:t>
            </a:r>
            <a:r>
              <a:rPr lang="tr-TR" dirty="0" err="1"/>
              <a:t>kapasitörleri</a:t>
            </a:r>
            <a:r>
              <a:rPr lang="tr-TR" dirty="0"/>
              <a:t> olarak bilinir. 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366525" y="3857011"/>
            <a:ext cx="747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L2 ve L3, diferansiyel </a:t>
            </a:r>
            <a:r>
              <a:rPr lang="tr-TR" dirty="0" err="1"/>
              <a:t>mod</a:t>
            </a:r>
            <a:r>
              <a:rPr lang="tr-TR" dirty="0"/>
              <a:t> </a:t>
            </a:r>
            <a:r>
              <a:rPr lang="tr-TR" dirty="0" err="1"/>
              <a:t>endüktansını</a:t>
            </a:r>
            <a:r>
              <a:rPr lang="tr-TR" dirty="0"/>
              <a:t> oluşturan iki </a:t>
            </a:r>
            <a:r>
              <a:rPr lang="tr-TR" dirty="0" smtClean="0"/>
              <a:t>bobindir</a:t>
            </a:r>
            <a:r>
              <a:rPr lang="tr-TR" dirty="0"/>
              <a:t>. 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66596" y="4246523"/>
            <a:ext cx="883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X </a:t>
            </a:r>
            <a:r>
              <a:rPr lang="tr-TR" dirty="0" err="1"/>
              <a:t>kapasitörleri</a:t>
            </a:r>
            <a:r>
              <a:rPr lang="tr-TR" dirty="0"/>
              <a:t> olarak da bilinen C1, C2 ve C4, diferansiyel </a:t>
            </a:r>
            <a:r>
              <a:rPr lang="tr-TR" dirty="0" err="1"/>
              <a:t>mod</a:t>
            </a:r>
            <a:r>
              <a:rPr lang="tr-TR" dirty="0"/>
              <a:t> kaybı için hat-hat </a:t>
            </a:r>
            <a:r>
              <a:rPr lang="tr-TR" dirty="0" err="1"/>
              <a:t>kapasitörleridir</a:t>
            </a:r>
            <a:r>
              <a:rPr lang="tr-TR" dirty="0"/>
              <a:t>. 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366524" y="4913034"/>
            <a:ext cx="87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Ortak ve diferansiyel </a:t>
            </a:r>
            <a:r>
              <a:rPr lang="tr-TR" dirty="0" err="1"/>
              <a:t>mod</a:t>
            </a:r>
            <a:r>
              <a:rPr lang="tr-TR" dirty="0"/>
              <a:t> kayıpları ve iki RC </a:t>
            </a:r>
            <a:r>
              <a:rPr lang="tr-TR" dirty="0" err="1"/>
              <a:t>şönt</a:t>
            </a:r>
            <a:r>
              <a:rPr lang="tr-TR" dirty="0"/>
              <a:t> şebekesi (R1, C3 ve R2, C7) ile kalite faktörü ve çıkış empedansı kontrol edilebilir. </a:t>
            </a:r>
          </a:p>
        </p:txBody>
      </p:sp>
    </p:spTree>
    <p:extLst>
      <p:ext uri="{BB962C8B-B14F-4D97-AF65-F5344CB8AC3E}">
        <p14:creationId xmlns:p14="http://schemas.microsoft.com/office/powerpoint/2010/main" val="41274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0060" y="202615"/>
            <a:ext cx="8138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0070C0"/>
                </a:solidFill>
              </a:rPr>
              <a:t>Tristör (SCR) ve Triyak Sürücü </a:t>
            </a:r>
            <a:r>
              <a:rPr lang="tr-TR" sz="2100" b="1" dirty="0" smtClean="0">
                <a:solidFill>
                  <a:srgbClr val="0070C0"/>
                </a:solidFill>
              </a:rPr>
              <a:t>Devreleri ve Anahtarlama Uygulamaları</a:t>
            </a:r>
            <a:endParaRPr lang="tr-TR" sz="2100" b="1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0060" y="69342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Tristör ve triyak, iletime geçirildikten sonra denetim yoluyla kesime götürülemez.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80060" y="1062752"/>
            <a:ext cx="443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Ancak dış devrenin zorlamasıyla kesime gider.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80060" y="1432084"/>
            <a:ext cx="743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Mesela ters </a:t>
            </a:r>
            <a:r>
              <a:rPr lang="tr-TR" dirty="0" err="1" smtClean="0"/>
              <a:t>kutuplanma</a:t>
            </a:r>
            <a:r>
              <a:rPr lang="tr-TR" dirty="0" smtClean="0"/>
              <a:t> veya akımının tutma (</a:t>
            </a:r>
            <a:r>
              <a:rPr lang="tr-TR" dirty="0" err="1" smtClean="0"/>
              <a:t>hold</a:t>
            </a:r>
            <a:r>
              <a:rPr lang="tr-TR" dirty="0" smtClean="0"/>
              <a:t>) akımı altına düşmesi gibi.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480060" y="1801416"/>
            <a:ext cx="8862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Triyaklar</a:t>
            </a:r>
            <a:r>
              <a:rPr lang="tr-TR" dirty="0"/>
              <a:t>, hem </a:t>
            </a:r>
            <a:r>
              <a:rPr lang="tr-TR" dirty="0" smtClean="0"/>
              <a:t>artı </a:t>
            </a:r>
            <a:r>
              <a:rPr lang="tr-TR" dirty="0"/>
              <a:t>hem de </a:t>
            </a:r>
            <a:r>
              <a:rPr lang="tr-TR" dirty="0" smtClean="0"/>
              <a:t>eksi gerilimde, hem artı hem eksi geçit akımıyla </a:t>
            </a:r>
            <a:r>
              <a:rPr lang="tr-TR" dirty="0"/>
              <a:t>iletime geçebilir.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02179" y="2299454"/>
            <a:ext cx="280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Tetikleme Akımı ve Gerilimi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02179" y="2668786"/>
            <a:ext cx="7551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Tristörler ve </a:t>
            </a:r>
            <a:r>
              <a:rPr lang="tr-TR" dirty="0" err="1"/>
              <a:t>Triyaklar</a:t>
            </a:r>
            <a:r>
              <a:rPr lang="tr-TR" dirty="0"/>
              <a:t>, belirli bir </a:t>
            </a:r>
            <a:r>
              <a:rPr lang="tr-TR" dirty="0" err="1"/>
              <a:t>gate</a:t>
            </a:r>
            <a:r>
              <a:rPr lang="tr-TR" dirty="0"/>
              <a:t> (kapı) akımı ve gerilimi ile tetiklenmelidir.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02179" y="3038118"/>
            <a:ext cx="864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Geçit </a:t>
            </a:r>
            <a:r>
              <a:rPr lang="tr-TR" dirty="0"/>
              <a:t>akımı </a:t>
            </a:r>
            <a:r>
              <a:rPr lang="tr-TR" dirty="0" smtClean="0"/>
              <a:t>yeterli </a:t>
            </a:r>
            <a:r>
              <a:rPr lang="tr-TR" dirty="0"/>
              <a:t>değilse, anahtar tam olarak iletime geçmeyebilir ve aşırı </a:t>
            </a:r>
            <a:r>
              <a:rPr lang="tr-TR" dirty="0" smtClean="0"/>
              <a:t>ısınabilir</a:t>
            </a:r>
            <a:r>
              <a:rPr lang="tr-TR" dirty="0"/>
              <a:t>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02178" y="3407450"/>
            <a:ext cx="799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Fazla tetikleme </a:t>
            </a:r>
            <a:r>
              <a:rPr lang="tr-TR" dirty="0"/>
              <a:t>akımı ile güvenilir sürme sağlanabilir, ancak gereğinden fazla akım, gereksiz güç kaybına neden olur.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4047471"/>
            <a:ext cx="8505825" cy="1628775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132608" y="5676246"/>
            <a:ext cx="938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Tavsiye:</a:t>
            </a:r>
            <a:r>
              <a:rPr lang="tr-TR" dirty="0"/>
              <a:t> </a:t>
            </a:r>
            <a:r>
              <a:rPr lang="tr-TR" dirty="0" err="1"/>
              <a:t>Optokuplörlü</a:t>
            </a:r>
            <a:r>
              <a:rPr lang="tr-TR" dirty="0"/>
              <a:t> sürücüler veya darbe transformatörleri ile güvenilir tetikleme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0462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8183" y="81111"/>
            <a:ext cx="509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S</a:t>
            </a:r>
            <a:r>
              <a:rPr lang="tr-TR" b="1" dirty="0" err="1" smtClean="0">
                <a:solidFill>
                  <a:srgbClr val="0070C0"/>
                </a:solidFill>
              </a:rPr>
              <a:t>öndürme</a:t>
            </a:r>
            <a:r>
              <a:rPr lang="tr-TR" b="1" dirty="0" smtClean="0">
                <a:solidFill>
                  <a:srgbClr val="0070C0"/>
                </a:solidFill>
              </a:rPr>
              <a:t> (S</a:t>
            </a:r>
            <a:r>
              <a:rPr lang="sv-SE" b="1" dirty="0" smtClean="0">
                <a:solidFill>
                  <a:srgbClr val="0070C0"/>
                </a:solidFill>
              </a:rPr>
              <a:t>nubber</a:t>
            </a:r>
            <a:r>
              <a:rPr lang="tr-TR" b="1" dirty="0" smtClean="0">
                <a:solidFill>
                  <a:srgbClr val="0070C0"/>
                </a:solidFill>
              </a:rPr>
              <a:t>)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>
                <a:solidFill>
                  <a:srgbClr val="0070C0"/>
                </a:solidFill>
              </a:rPr>
              <a:t>Devresi Kullanımı (RC Devresi)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183" y="459731"/>
            <a:ext cx="9513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RC söndürme </a:t>
            </a:r>
            <a:r>
              <a:rPr lang="tr-TR" dirty="0"/>
              <a:t>devreleri (</a:t>
            </a:r>
            <a:r>
              <a:rPr lang="tr-TR" dirty="0" err="1"/>
              <a:t>snubber</a:t>
            </a:r>
            <a:r>
              <a:rPr lang="tr-TR" dirty="0"/>
              <a:t>) kullanılarak </a:t>
            </a:r>
            <a:r>
              <a:rPr lang="tr-TR" dirty="0" smtClean="0"/>
              <a:t>anahtarlama </a:t>
            </a:r>
            <a:r>
              <a:rPr lang="tr-TR" dirty="0"/>
              <a:t>sırasında </a:t>
            </a:r>
            <a:r>
              <a:rPr lang="tr-TR" dirty="0" smtClean="0"/>
              <a:t>aşırı </a:t>
            </a:r>
            <a:r>
              <a:rPr lang="tr-TR" dirty="0"/>
              <a:t>gerilimler önlenmelidir.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8183" y="789653"/>
            <a:ext cx="774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Hızlı gerilim değişimleri (dv/</a:t>
            </a:r>
            <a:r>
              <a:rPr lang="tr-TR" dirty="0" err="1"/>
              <a:t>dt</a:t>
            </a:r>
            <a:r>
              <a:rPr lang="tr-TR" dirty="0"/>
              <a:t>) tristör ve </a:t>
            </a:r>
            <a:r>
              <a:rPr lang="tr-TR" dirty="0" err="1"/>
              <a:t>triyakları</a:t>
            </a:r>
            <a:r>
              <a:rPr lang="tr-TR" dirty="0"/>
              <a:t> </a:t>
            </a:r>
            <a:r>
              <a:rPr lang="tr-TR" dirty="0" smtClean="0"/>
              <a:t>isteğimiz dışında </a:t>
            </a:r>
            <a:r>
              <a:rPr lang="tr-TR" dirty="0"/>
              <a:t>tetikleyebilir.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18183" y="1158985"/>
            <a:ext cx="888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RC söndürme</a:t>
            </a:r>
            <a:r>
              <a:rPr lang="tr-TR" dirty="0" smtClean="0"/>
              <a:t> </a:t>
            </a:r>
            <a:r>
              <a:rPr lang="tr-TR" dirty="0"/>
              <a:t>devreleri (</a:t>
            </a:r>
            <a:r>
              <a:rPr lang="tr-TR" dirty="0" err="1"/>
              <a:t>Snubber</a:t>
            </a:r>
            <a:r>
              <a:rPr lang="tr-TR" dirty="0"/>
              <a:t>) ile dv/</a:t>
            </a:r>
            <a:r>
              <a:rPr lang="tr-TR" dirty="0" err="1"/>
              <a:t>dt</a:t>
            </a:r>
            <a:r>
              <a:rPr lang="tr-TR" dirty="0"/>
              <a:t> sınırlandırılır ve güvenilir çalışma sağlanır.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33123" y="1473891"/>
            <a:ext cx="503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Kutupsuz bir RC </a:t>
            </a:r>
            <a:r>
              <a:rPr lang="tr-TR" dirty="0"/>
              <a:t>söndürme</a:t>
            </a:r>
            <a:r>
              <a:rPr lang="tr-TR" dirty="0" smtClean="0"/>
              <a:t> devresinde tipik değerler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89986" y="1784152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R = 100</a:t>
            </a:r>
            <a:r>
              <a:rPr lang="el-GR" dirty="0"/>
              <a:t>Ω – 1</a:t>
            </a:r>
            <a:r>
              <a:rPr lang="tr-TR" dirty="0"/>
              <a:t>k</a:t>
            </a:r>
            <a:r>
              <a:rPr lang="el-GR" dirty="0"/>
              <a:t>Ω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3107081" y="1784152"/>
            <a:ext cx="436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 = 0.01µF – 0.1µF (gerilim dayanımı ≥ 400V)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86998" y="2131457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Örnek: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706075" y="2804426"/>
            <a:ext cx="7554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Burada tristör yerine triyak da olabilirdi. R, R</a:t>
            </a:r>
            <a:r>
              <a:rPr lang="tr-TR" baseline="-25000" dirty="0" smtClean="0"/>
              <a:t>p</a:t>
            </a:r>
            <a:r>
              <a:rPr lang="tr-TR" dirty="0" smtClean="0"/>
              <a:t> C söndürme devresi elemanları.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2476500" y="3246634"/>
            <a:ext cx="46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C, hızlı gerilim değişimlerini (dv/</a:t>
            </a:r>
            <a:r>
              <a:rPr lang="tr-TR" dirty="0" err="1"/>
              <a:t>dt</a:t>
            </a:r>
            <a:r>
              <a:rPr lang="tr-TR" dirty="0"/>
              <a:t>) sınırlandırır.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995157" y="4603896"/>
            <a:ext cx="6827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R, kondansatör </a:t>
            </a:r>
            <a:r>
              <a:rPr lang="tr-TR" dirty="0"/>
              <a:t>üzerindeki akımı sınırlayarak aşırı akım koruması sağlar.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476500" y="3578811"/>
            <a:ext cx="489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C, sistemin dv/</a:t>
            </a:r>
            <a:r>
              <a:rPr lang="tr-TR" dirty="0" err="1"/>
              <a:t>dt</a:t>
            </a:r>
            <a:r>
              <a:rPr lang="tr-TR" dirty="0"/>
              <a:t> sınırına uygun olarak hesaplanır: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2484064" y="3989322"/>
                <a:ext cx="3817968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𝑑𝑣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f>
                            <m:fPr>
                              <m:type m:val="li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μs</m:t>
                              </m:r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64" y="3989322"/>
                <a:ext cx="3817968" cy="567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1018576" y="2179259"/>
                <a:ext cx="79250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Şekildeki tristör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=100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μs</m:t>
                        </m:r>
                      </m:den>
                    </m:f>
                  </m:oMath>
                </a14:m>
                <a:r>
                  <a:rPr lang="tr-TR" dirty="0" smtClean="0"/>
                  <a:t>, yük </a:t>
                </a:r>
                <a:r>
                  <a:rPr lang="tr-TR" dirty="0"/>
                  <a:t>devresindeki maksimum akımın söndürme sırasında oluşturduğu </a:t>
                </a:r>
                <a:r>
                  <a:rPr lang="tr-TR" dirty="0" smtClean="0"/>
                  <a:t>akım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, yük </a:t>
                </a:r>
                <a:r>
                  <a:rPr lang="tr-TR" dirty="0" err="1"/>
                  <a:t>endüktansı</a:t>
                </a:r>
                <a:r>
                  <a:rPr lang="tr-TR" dirty="0"/>
                  <a:t> L = </a:t>
                </a:r>
                <a:r>
                  <a:rPr lang="tr-TR" dirty="0" smtClean="0"/>
                  <a:t>1mH olsun.</a:t>
                </a:r>
                <a:endParaRPr lang="tr-TR" dirty="0"/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6" y="2179259"/>
                <a:ext cx="792505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15" t="-66355" r="-385" b="-570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ikdörtgen 21"/>
          <p:cNvSpPr/>
          <p:nvPr/>
        </p:nvSpPr>
        <p:spPr>
          <a:xfrm>
            <a:off x="186998" y="4997931"/>
            <a:ext cx="319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Direnç şu şekilde hesaplanabilir: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3553608" y="5026893"/>
                <a:ext cx="3661002" cy="602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mH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μF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=15,8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08" y="5026893"/>
                <a:ext cx="3661002" cy="602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ikdörtgen 24"/>
          <p:cNvSpPr/>
          <p:nvPr/>
        </p:nvSpPr>
        <p:spPr>
          <a:xfrm>
            <a:off x="4808265" y="5597069"/>
            <a:ext cx="378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(Güç değeri, en az 1W - 2W olmalıdır.)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3" y="3211337"/>
            <a:ext cx="2186885" cy="1699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185640" y="5898371"/>
                <a:ext cx="8586724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Aslında burada pek gerekmeyen ama bazen gereken </a:t>
                </a:r>
                <a:r>
                  <a:rPr lang="tr-TR" dirty="0" err="1" smtClean="0"/>
                  <a:t>R</a:t>
                </a:r>
                <a:r>
                  <a:rPr lang="tr-TR" baseline="-25000" dirty="0" err="1" smtClean="0"/>
                  <a:t>p</a:t>
                </a:r>
                <a:r>
                  <a:rPr lang="tr-TR" dirty="0" smtClean="0"/>
                  <a:t> ise </a:t>
                </a:r>
                <a:r>
                  <a:rPr lang="tr-TR" dirty="0" err="1"/>
                  <a:t>snubber</a:t>
                </a:r>
                <a:r>
                  <a:rPr lang="tr-TR" dirty="0"/>
                  <a:t> </a:t>
                </a:r>
                <a:r>
                  <a:rPr lang="tr-TR" dirty="0" err="1"/>
                  <a:t>kapasitörünün</a:t>
                </a:r>
                <a:r>
                  <a:rPr lang="tr-TR" dirty="0"/>
                  <a:t> boşalmasını sağlamak için ona paralel bir deşarj </a:t>
                </a:r>
                <a:r>
                  <a:rPr lang="tr-TR" dirty="0" smtClean="0"/>
                  <a:t>direnci olup, istenen tam boşalma süresini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 smtClean="0"/>
                  <a:t> kabul ederek hesaplanabilir.</a:t>
                </a:r>
                <a:endParaRPr lang="tr-TR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0" y="5898371"/>
                <a:ext cx="8586724" cy="944746"/>
              </a:xfrm>
              <a:prstGeom prst="rect">
                <a:avLst/>
              </a:prstGeom>
              <a:blipFill rotWithShape="0">
                <a:blip r:embed="rId7"/>
                <a:stretch>
                  <a:fillRect l="-568" t="-3871" r="-781" b="-77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6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5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" y="2038195"/>
            <a:ext cx="8572500" cy="16573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2985" y="1668863"/>
            <a:ext cx="343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Örnek </a:t>
            </a:r>
            <a:r>
              <a:rPr lang="tr-TR" dirty="0" smtClean="0"/>
              <a:t>söndürme devresi değerleri: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93945" y="3991624"/>
            <a:ext cx="694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Endüktif</a:t>
            </a:r>
            <a:r>
              <a:rPr lang="tr-TR" dirty="0"/>
              <a:t> yüklerde </a:t>
            </a:r>
            <a:r>
              <a:rPr lang="tr-TR" dirty="0" err="1"/>
              <a:t>snubber</a:t>
            </a:r>
            <a:r>
              <a:rPr lang="tr-TR" dirty="0"/>
              <a:t> olmadan tristör/triyak arızalanabilir.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3945" y="4730288"/>
            <a:ext cx="784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Yüksek gerilimler için </a:t>
            </a:r>
            <a:r>
              <a:rPr lang="tr-TR" dirty="0" err="1"/>
              <a:t>snubber</a:t>
            </a:r>
            <a:r>
              <a:rPr lang="tr-TR" dirty="0"/>
              <a:t> direnci düşük seçilmeli ve kapasitör yüksek voltaj dayanımlı olmalıdır.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93945" y="4360956"/>
            <a:ext cx="694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Endüktif</a:t>
            </a:r>
            <a:r>
              <a:rPr lang="tr-TR" dirty="0"/>
              <a:t> yüklerde </a:t>
            </a:r>
            <a:r>
              <a:rPr lang="tr-TR" dirty="0" smtClean="0"/>
              <a:t>serbest </a:t>
            </a:r>
            <a:r>
              <a:rPr lang="tr-TR" dirty="0"/>
              <a:t>geçiş (</a:t>
            </a:r>
            <a:r>
              <a:rPr lang="tr-TR" dirty="0" err="1"/>
              <a:t>freewheeling</a:t>
            </a:r>
            <a:r>
              <a:rPr lang="tr-TR" dirty="0"/>
              <a:t>) </a:t>
            </a:r>
            <a:r>
              <a:rPr lang="tr-TR" dirty="0" err="1"/>
              <a:t>diyodu</a:t>
            </a:r>
            <a:r>
              <a:rPr lang="tr-TR" dirty="0"/>
              <a:t> </a:t>
            </a:r>
            <a:r>
              <a:rPr lang="tr-TR" dirty="0" smtClean="0"/>
              <a:t>da kullanılmalıdır.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93945" y="5422785"/>
            <a:ext cx="878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Yüksek frekansta çalışan devrelerde (</a:t>
            </a:r>
            <a:r>
              <a:rPr lang="tr-TR" dirty="0" err="1"/>
              <a:t>örn</a:t>
            </a:r>
            <a:r>
              <a:rPr lang="tr-TR" dirty="0"/>
              <a:t>: 20kHz ve üstü) direnç biraz daha küçük seçilebilir.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232985" y="310955"/>
                <a:ext cx="5198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/>
                  <a:t>Mesela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tr-TR" dirty="0" smtClean="0"/>
                  <a:t>ms içinde tam boşalması isteniyorsa:</a:t>
                </a:r>
                <a:endParaRPr lang="tr-TR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85" y="310955"/>
                <a:ext cx="519898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8"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5523736" y="233530"/>
                <a:ext cx="3087512" cy="569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×0,1 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μF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36" y="233530"/>
                <a:ext cx="3087512" cy="569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" y="0"/>
            <a:ext cx="8524875" cy="2724150"/>
          </a:xfrm>
          <a:prstGeom prst="rect">
            <a:avLst/>
          </a:prstGeom>
        </p:spPr>
      </p:pic>
      <p:pic>
        <p:nvPicPr>
          <p:cNvPr id="1026" name="Picture 2" descr="https://www.researchgate.net/publication/260708539/figure/fig8/AS:668570170167311@1536410958996/a-Dissipative-RCD-snubber-b-non-dissipative-LC-snubber.p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3108684"/>
            <a:ext cx="1865583" cy="17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89781" y="4812434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RCD </a:t>
            </a:r>
            <a:r>
              <a:rPr lang="tr-TR" dirty="0" err="1" smtClean="0"/>
              <a:t>Snubber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93176" y="5657671"/>
            <a:ext cx="4071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LC </a:t>
            </a:r>
            <a:r>
              <a:rPr lang="tr-TR" dirty="0" err="1"/>
              <a:t>Snubber</a:t>
            </a:r>
            <a:r>
              <a:rPr lang="tr-TR" dirty="0"/>
              <a:t> (Rezonans </a:t>
            </a:r>
            <a:r>
              <a:rPr lang="tr-TR" dirty="0" err="1"/>
              <a:t>Snubber</a:t>
            </a:r>
            <a:r>
              <a:rPr lang="tr-TR" dirty="0"/>
              <a:t>)</a:t>
            </a:r>
          </a:p>
          <a:p>
            <a:r>
              <a:rPr lang="tr-TR" dirty="0"/>
              <a:t>Kullanım: Yüksek güçlü </a:t>
            </a:r>
            <a:r>
              <a:rPr lang="tr-TR" dirty="0" err="1"/>
              <a:t>endüktif</a:t>
            </a:r>
            <a:r>
              <a:rPr lang="tr-TR" dirty="0"/>
              <a:t> yüklerde tristör veya IGBT kullanıldığında gerilim sivrilmelerini önlemek için kullanılır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4839419" y="5692653"/>
            <a:ext cx="4330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tasarım, </a:t>
            </a:r>
            <a:r>
              <a:rPr lang="tr-TR" dirty="0" err="1"/>
              <a:t>snubber</a:t>
            </a:r>
            <a:r>
              <a:rPr lang="tr-TR" dirty="0"/>
              <a:t> </a:t>
            </a:r>
            <a:r>
              <a:rPr lang="tr-TR" dirty="0" err="1"/>
              <a:t>kapasitörü</a:t>
            </a:r>
            <a:r>
              <a:rPr lang="tr-TR" dirty="0"/>
              <a:t> üzerindeki enerjiyi bir endüktans üzerinden rezonansa sokarak gerilim dalgalanmalarını bastırır.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509" y="2642083"/>
            <a:ext cx="4830702" cy="30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84672" y="20703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Sıfır Geçiş Algılama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4672" y="576365"/>
            <a:ext cx="848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Tristör ve triyak tetikleme devrelerinde doğru ateşleme açısı uygulayabilmek için şebeke voltajının sıfır geçiş algılanması çoğu kez gerekir.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1" y="1488511"/>
            <a:ext cx="4848507" cy="196017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28" y="1383706"/>
            <a:ext cx="4163772" cy="2169782"/>
          </a:xfrm>
          <a:prstGeom prst="rect">
            <a:avLst/>
          </a:prstGeom>
        </p:spPr>
      </p:pic>
      <p:pic>
        <p:nvPicPr>
          <p:cNvPr id="2052" name="Picture 4" descr="Single-phase half-controlled bridge rectifier with modified trigger circ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1" y="4360830"/>
            <a:ext cx="7304756" cy="22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84671" y="3780642"/>
            <a:ext cx="848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Nadiren buna gerek olmayabilir, mesela tek fazlı yarı denetimli bir K2 doğrultucusunda: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83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duino 220V full wave controlled rectifier circuit scr thyr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" y="1162439"/>
            <a:ext cx="7957171" cy="53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693434" y="6021238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Sıfır geçiş algılayıcı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073263" y="53793"/>
            <a:ext cx="84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Geçit sinyallerini darbe transformatörleriyle yalıtılmış olarak uygulamak gerekebilir.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73263" y="497032"/>
            <a:ext cx="771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Aşağıda yarı denetimli bir K2 devresi ve sürücüsünde örneği görülmektedir.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98408" y="53793"/>
            <a:ext cx="87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Yalıtım: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2467" y="311172"/>
            <a:ext cx="17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6) </a:t>
            </a:r>
            <a:r>
              <a:rPr lang="tr-TR" dirty="0" smtClean="0">
                <a:solidFill>
                  <a:srgbClr val="0070C0"/>
                </a:solidFill>
              </a:rPr>
              <a:t>Güç </a:t>
            </a:r>
            <a:r>
              <a:rPr lang="tr-TR" dirty="0" err="1" smtClean="0">
                <a:solidFill>
                  <a:srgbClr val="0070C0"/>
                </a:solidFill>
              </a:rPr>
              <a:t>MOSFET’i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4534" y="3058193"/>
            <a:ext cx="437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Çoğunlukla kanal oluşturmalı (</a:t>
            </a:r>
            <a:r>
              <a:rPr lang="tr-TR" dirty="0" err="1" smtClean="0"/>
              <a:t>enhancement</a:t>
            </a:r>
            <a:r>
              <a:rPr lang="tr-TR" dirty="0" smtClean="0"/>
              <a:t>) tip tercih edilir. Zayıf akım </a:t>
            </a:r>
            <a:r>
              <a:rPr lang="tr-TR" dirty="0" err="1" smtClean="0"/>
              <a:t>MOSFET’lerinden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4533" y="5264605"/>
                <a:ext cx="43757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N kanallı </a:t>
                </a:r>
                <a:r>
                  <a:rPr lang="tr-TR" dirty="0" err="1" smtClean="0"/>
                  <a:t>MOSFET’te</a:t>
                </a:r>
                <a:r>
                  <a:rPr lang="tr-TR" dirty="0" smtClean="0"/>
                  <a:t> DS arası doğru kutuplu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tr-TR" dirty="0" smtClean="0"/>
                  <a:t> iken, yeterli büyüklükte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uuygulanırsa</a:t>
                </a:r>
                <a:r>
                  <a:rPr lang="tr-TR" dirty="0" smtClean="0"/>
                  <a:t> DS arası iletime geçer (idealde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tr-TR" dirty="0" smtClean="0"/>
                  <a:t> sıfırlanır veya eksi yapılırsa kesime gider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).</a:t>
                </a:r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3" y="5264605"/>
                <a:ext cx="4375707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253" t="-2479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/>
          <p:cNvSpPr txBox="1"/>
          <p:nvPr/>
        </p:nvSpPr>
        <p:spPr>
          <a:xfrm>
            <a:off x="5207842" y="2042832"/>
            <a:ext cx="389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</a:t>
            </a:r>
            <a:r>
              <a:rPr lang="tr-TR" dirty="0" err="1" smtClean="0"/>
              <a:t>MOSFET’lerinde</a:t>
            </a:r>
            <a:r>
              <a:rPr lang="tr-TR" dirty="0" smtClean="0"/>
              <a:t> ise ters paralel diyot olduğu için ters yönde denetimli anahtar olarak kullanılamazlar, diyot gibi davranırlar.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144534" y="3612191"/>
            <a:ext cx="486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farklı olarak, Akaç </a:t>
            </a:r>
            <a:r>
              <a:rPr lang="tr-TR" dirty="0"/>
              <a:t>(D=</a:t>
            </a:r>
            <a:r>
              <a:rPr lang="tr-TR" dirty="0" err="1"/>
              <a:t>Drain</a:t>
            </a:r>
            <a:r>
              <a:rPr lang="tr-TR" dirty="0"/>
              <a:t>) ile </a:t>
            </a:r>
            <a:r>
              <a:rPr lang="tr-TR" dirty="0" smtClean="0"/>
              <a:t>kaynak (S=Source) arasında ters paralel bir diyot bulunur.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44534" y="4255212"/>
            <a:ext cx="4173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Yukarıda P kanallı </a:t>
            </a:r>
            <a:r>
              <a:rPr lang="tr-TR" dirty="0" err="1" smtClean="0"/>
              <a:t>MOSFET’in</a:t>
            </a:r>
            <a:r>
              <a:rPr lang="tr-TR" dirty="0" smtClean="0"/>
              <a:t> diğerine göre baş aşağı çizildiğine dikkat ediniz. Çoğunlukla N kanallı tercih edilir.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>
                <a:off x="4827766" y="386602"/>
                <a:ext cx="43162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MOSFET’ler iletimdeyken DS arasında küçük bir direnç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</m:sup>
                    </m:sSubSup>
                  </m:oMath>
                </a14:m>
                <a:r>
                  <a:rPr lang="tr-TR" dirty="0" smtClean="0"/>
                  <a:t>) gösterirler (idealde sıfır).</a:t>
                </a:r>
                <a:endParaRPr lang="tr-TR" dirty="0"/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766" y="386602"/>
                <a:ext cx="431623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71" t="-4717" r="-84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etin kutusu 17"/>
          <p:cNvSpPr txBox="1"/>
          <p:nvPr/>
        </p:nvSpPr>
        <p:spPr>
          <a:xfrm>
            <a:off x="4520240" y="1052090"/>
            <a:ext cx="4701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Ancak iki yönlü anahtar olarak kullanılabilmesi, sayısal elektronikteki </a:t>
            </a:r>
            <a:r>
              <a:rPr lang="tr-TR" dirty="0" err="1" smtClean="0"/>
              <a:t>multiplexer</a:t>
            </a:r>
            <a:r>
              <a:rPr lang="tr-TR" dirty="0" smtClean="0"/>
              <a:t>, </a:t>
            </a:r>
            <a:r>
              <a:rPr lang="tr-TR" dirty="0" err="1" smtClean="0"/>
              <a:t>demultiplexer</a:t>
            </a:r>
            <a:r>
              <a:rPr lang="tr-TR" dirty="0" smtClean="0"/>
              <a:t> gibi zayıf akım </a:t>
            </a:r>
            <a:r>
              <a:rPr lang="tr-TR" dirty="0" err="1" smtClean="0"/>
              <a:t>MOSFET’leri</a:t>
            </a:r>
            <a:r>
              <a:rPr lang="tr-TR" dirty="0" smtClean="0"/>
              <a:t> için geçerlidir.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04" y="674507"/>
            <a:ext cx="3954089" cy="2426199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5036312" y="3335191"/>
            <a:ext cx="389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MOSFET’ler</a:t>
            </a:r>
            <a:r>
              <a:rPr lang="tr-TR" dirty="0" smtClean="0"/>
              <a:t> gerilim denetimli anahtar olup geçitleri çok iyi yalıtımlıdır. Ancak yine de değişken geçit gerilimlerinde geçitten ciddi bir kapasitif akım geçer.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4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5" grpId="0"/>
      <p:bldP spid="16" grpId="0"/>
      <p:bldP spid="17" grpId="0"/>
      <p:bldP spid="1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84673" y="576365"/>
            <a:ext cx="831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Tristörlerin</a:t>
            </a:r>
            <a:r>
              <a:rPr lang="tr-TR" dirty="0" smtClean="0"/>
              <a:t> tetikleme gerilimlerinin birbirlerini bozmaması için yalıtılması gerekir.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9" y="1036787"/>
            <a:ext cx="86677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4" y="1768417"/>
            <a:ext cx="8756252" cy="373523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20194" y="621101"/>
            <a:ext cx="870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Farklı </a:t>
            </a:r>
            <a:r>
              <a:rPr lang="tr-TR" dirty="0" err="1" smtClean="0"/>
              <a:t>tristörlere</a:t>
            </a:r>
            <a:r>
              <a:rPr lang="tr-TR" dirty="0" smtClean="0"/>
              <a:t> aynı geçit darbelerinin uygulanması, bunlardan sadece birinin doğru kutuplu olması şartıyla mümkündür. Sadece o tristör iletime geçecektir. Aşağıda örnek olarak O3 devresi ve sürücüsünde görülmektedir.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6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2467" y="311172"/>
            <a:ext cx="785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7) </a:t>
            </a:r>
            <a:r>
              <a:rPr lang="tr-TR" dirty="0" smtClean="0">
                <a:solidFill>
                  <a:srgbClr val="0070C0"/>
                </a:solidFill>
              </a:rPr>
              <a:t>IGBT (</a:t>
            </a:r>
            <a:r>
              <a:rPr lang="tr-TR" dirty="0" err="1">
                <a:solidFill>
                  <a:srgbClr val="0070C0"/>
                </a:solidFill>
              </a:rPr>
              <a:t>Insulated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Gate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Bipolar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Transistor = Yalıtılmış Geçitli Çift Kutuplu Transistör)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21" y="1352771"/>
            <a:ext cx="3795112" cy="141755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642112" y="745310"/>
            <a:ext cx="438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 kanallı IGBT sembolleri (</a:t>
            </a:r>
            <a:r>
              <a:rPr lang="tr-TR" dirty="0" err="1" smtClean="0"/>
              <a:t>diyotsuz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763262" y="1573786"/>
            <a:ext cx="438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IGBT, tıpkı MOSFET gibi kullanılan gerilim denetimli bir anahtardır.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41" y="3295650"/>
            <a:ext cx="3929369" cy="146346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00998" y="2926318"/>
            <a:ext cx="467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 kanallı IGBT sembolleri (ters paralel diyotlu)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763262" y="2356634"/>
            <a:ext cx="438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Ters paralel diyotlu ya da </a:t>
            </a:r>
            <a:r>
              <a:rPr lang="tr-TR" dirty="0" err="1" smtClean="0"/>
              <a:t>diyotsuz</a:t>
            </a:r>
            <a:r>
              <a:rPr lang="tr-TR" dirty="0" smtClean="0"/>
              <a:t> olabilirler.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763262" y="3371741"/>
            <a:ext cx="438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Çoğunlukla N-kanallı tercih edilir.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763262" y="3925183"/>
            <a:ext cx="364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IGBT; BJT, Tristör ve </a:t>
            </a:r>
            <a:r>
              <a:rPr lang="tr-TR" dirty="0" err="1" smtClean="0"/>
              <a:t>MOSFET’lerin</a:t>
            </a:r>
            <a:r>
              <a:rPr lang="tr-TR" dirty="0" smtClean="0"/>
              <a:t> avantajlarını birleştirme amacıyla geliştirilmiş gerilim bir anahtardır.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43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158750" y="406300"/>
            <a:ext cx="889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Özellikle büyük tıkama gerilimlerinde </a:t>
            </a:r>
            <a:r>
              <a:rPr lang="tr-TR" dirty="0" err="1"/>
              <a:t>BJT’lerin</a:t>
            </a:r>
            <a:r>
              <a:rPr lang="tr-TR" dirty="0"/>
              <a:t> iletimdeki kayıpları düşüktür; ancak özellikle kesime gidişte anahtarlama süreleri uzundur. Ayrıca </a:t>
            </a:r>
            <a:r>
              <a:rPr lang="tr-TR" dirty="0" err="1"/>
              <a:t>beyzleri</a:t>
            </a:r>
            <a:r>
              <a:rPr lang="tr-TR" dirty="0"/>
              <a:t> yalıtımsızdır (akım kontrollü).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158750" y="1052631"/>
            <a:ext cx="79502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 err="1"/>
              <a:t>MOSFET’lerin</a:t>
            </a:r>
            <a:r>
              <a:rPr lang="tr-TR" dirty="0"/>
              <a:t> iletime ve kesime gidişler çok daha hızlıdır; ancak özellikle tıkama gerilimi büyük (birkaç yüz volttan itibaren) olanlarda iletimdeki kayıpları yüksektir. Geçitlerinin yalıtımlı (gerilim kontrollü olması) da bir avantajdır.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158750" y="2110613"/>
            <a:ext cx="85344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/>
              <a:t>Tristörler çok daha yüksek (binlerce volt) tıkama gerilimlerinde yapılabilirler ve iletimdeki kayıpları düşüktür; ancak geçitleri yalıtımsızdır (akım kontrollü) ve bunlar geçitten kesime götürülemezler. </a:t>
            </a:r>
            <a:r>
              <a:rPr lang="tr-TR" dirty="0" err="1"/>
              <a:t>GTO’lar</a:t>
            </a:r>
            <a:r>
              <a:rPr lang="tr-TR" dirty="0"/>
              <a:t> geçitten kesime götürülebilse de bunların da tıkama gerilimleri çok büyük olamamaktadır.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58750" y="3562631"/>
            <a:ext cx="86741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/>
              <a:t>Bunların avantajlı yönlerini birleştirmek amacıyla IGBT elemanı geliştirilmiştir. </a:t>
            </a:r>
            <a:r>
              <a:rPr lang="tr-TR" dirty="0" err="1"/>
              <a:t>IGBT’ler</a:t>
            </a:r>
            <a:r>
              <a:rPr lang="tr-TR" dirty="0"/>
              <a:t> tristörler kadar olmasa da </a:t>
            </a:r>
            <a:r>
              <a:rPr lang="tr-TR" dirty="0" err="1"/>
              <a:t>MOSFET’lerden</a:t>
            </a:r>
            <a:r>
              <a:rPr lang="tr-TR" dirty="0"/>
              <a:t> çok daha yüksek tıkama gerilimlerine sahiptir. </a:t>
            </a:r>
            <a:r>
              <a:rPr lang="tr-TR" dirty="0" err="1"/>
              <a:t>MOSFET’ler</a:t>
            </a:r>
            <a:r>
              <a:rPr lang="tr-TR" dirty="0"/>
              <a:t> gibi yalıtımlı geçitli ve gerilim kontrollüdürler. Güç kayıpları da </a:t>
            </a:r>
            <a:r>
              <a:rPr lang="tr-TR" dirty="0" err="1"/>
              <a:t>tristörlerle</a:t>
            </a:r>
            <a:r>
              <a:rPr lang="tr-TR" dirty="0"/>
              <a:t> </a:t>
            </a:r>
            <a:r>
              <a:rPr lang="tr-TR" dirty="0" err="1"/>
              <a:t>MOSFET’ler</a:t>
            </a:r>
            <a:r>
              <a:rPr lang="tr-TR" dirty="0"/>
              <a:t> arasındadır</a:t>
            </a:r>
            <a:r>
              <a:rPr lang="tr-TR" dirty="0" smtClean="0"/>
              <a:t>. Büyük akım ve gerilimlerde </a:t>
            </a:r>
            <a:r>
              <a:rPr lang="tr-TR" dirty="0" err="1" smtClean="0"/>
              <a:t>BJT’lerin</a:t>
            </a:r>
            <a:r>
              <a:rPr lang="tr-TR" dirty="0" smtClean="0"/>
              <a:t> kayıplarından da daha azdır.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87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215709" y="153096"/>
            <a:ext cx="53144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b="1" dirty="0" smtClean="0">
                <a:solidFill>
                  <a:srgbClr val="0070C0"/>
                </a:solidFill>
              </a:rPr>
              <a:t>Başlıca Anahtarların Tipik Üst Değerleri (2024)</a:t>
            </a:r>
            <a:endParaRPr lang="tr-TR" sz="2100" b="1" dirty="0">
              <a:solidFill>
                <a:srgbClr val="0070C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40" y="483881"/>
            <a:ext cx="6233567" cy="315852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0935" y="568594"/>
            <a:ext cx="210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Tipik Ticari Güç Diyotları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25" y="3814936"/>
            <a:ext cx="6232482" cy="2948174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70935" y="3881137"/>
            <a:ext cx="210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En Gelişmiş Güç </a:t>
            </a:r>
            <a:r>
              <a:rPr lang="tr-TR" sz="1400" b="1" dirty="0" smtClean="0"/>
              <a:t>Diyotları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8264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3298" y="448899"/>
            <a:ext cx="866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Standart PN diyotlar</a:t>
            </a:r>
            <a:r>
              <a:rPr lang="tr-TR" dirty="0"/>
              <a:t> </a:t>
            </a:r>
            <a:r>
              <a:rPr lang="tr-TR" dirty="0" smtClean="0"/>
              <a:t>hâlâ </a:t>
            </a:r>
            <a:r>
              <a:rPr lang="tr-TR" dirty="0"/>
              <a:t>en düşük frekansta </a:t>
            </a:r>
            <a:r>
              <a:rPr lang="tr-TR" dirty="0" smtClean="0"/>
              <a:t>çalışmakta </a:t>
            </a:r>
            <a:r>
              <a:rPr lang="tr-TR" dirty="0"/>
              <a:t>ama çok yüksek </a:t>
            </a:r>
            <a:r>
              <a:rPr lang="tr-TR" dirty="0" smtClean="0"/>
              <a:t>akımlara dayanabiliyorlar.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93298" y="1138535"/>
            <a:ext cx="872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Hızlı toparlanan diyotlar (</a:t>
            </a:r>
            <a:r>
              <a:rPr lang="tr-TR" b="1" dirty="0" err="1"/>
              <a:t>Fast</a:t>
            </a:r>
            <a:r>
              <a:rPr lang="tr-TR" b="1" dirty="0"/>
              <a:t> </a:t>
            </a:r>
            <a:r>
              <a:rPr lang="tr-TR" b="1" dirty="0" err="1"/>
              <a:t>Recovery</a:t>
            </a:r>
            <a:r>
              <a:rPr lang="tr-TR" b="1" dirty="0"/>
              <a:t>)</a:t>
            </a:r>
            <a:r>
              <a:rPr lang="tr-TR" dirty="0"/>
              <a:t>, </a:t>
            </a:r>
            <a:r>
              <a:rPr lang="tr-TR" dirty="0" err="1"/>
              <a:t>inverterler</a:t>
            </a:r>
            <a:r>
              <a:rPr lang="tr-TR" dirty="0"/>
              <a:t> ve anahtarlamalı güç kaynaklarında </a:t>
            </a:r>
            <a:r>
              <a:rPr lang="tr-TR" b="1" dirty="0"/>
              <a:t>orta-yüksek frekanslarda</a:t>
            </a:r>
            <a:r>
              <a:rPr lang="tr-TR" dirty="0"/>
              <a:t> </a:t>
            </a:r>
            <a:r>
              <a:rPr lang="tr-TR" dirty="0" smtClean="0"/>
              <a:t>kullanılır</a:t>
            </a:r>
            <a:r>
              <a:rPr lang="tr-TR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93298" y="1940792"/>
            <a:ext cx="810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Schottky</a:t>
            </a:r>
            <a:r>
              <a:rPr lang="tr-TR" b="1" dirty="0"/>
              <a:t> diyotlar</a:t>
            </a:r>
            <a:r>
              <a:rPr lang="tr-TR" dirty="0"/>
              <a:t>, </a:t>
            </a:r>
            <a:r>
              <a:rPr lang="tr-TR" b="1" dirty="0"/>
              <a:t>en düşük voltaj kaybına</a:t>
            </a:r>
            <a:r>
              <a:rPr lang="tr-TR" dirty="0"/>
              <a:t> sahip ve en yüksek verimliliğe </a:t>
            </a:r>
            <a:r>
              <a:rPr lang="tr-TR" dirty="0" smtClean="0"/>
              <a:t>ulaşmakta, </a:t>
            </a:r>
            <a:r>
              <a:rPr lang="tr-TR" dirty="0"/>
              <a:t>ancak tıkama gerilimleri sınırlı.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3298" y="2743049"/>
            <a:ext cx="768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SiC</a:t>
            </a:r>
            <a:r>
              <a:rPr lang="tr-TR" b="1" dirty="0"/>
              <a:t> diyotlar</a:t>
            </a:r>
            <a:r>
              <a:rPr lang="tr-TR" dirty="0"/>
              <a:t>, </a:t>
            </a:r>
            <a:r>
              <a:rPr lang="tr-TR" b="1" dirty="0"/>
              <a:t>yüksek voltaj + yüksek frekans</a:t>
            </a:r>
            <a:r>
              <a:rPr lang="tr-TR" dirty="0"/>
              <a:t> kombinasyonu ile birçok yeni nesil güç elektroniği sisteminde </a:t>
            </a:r>
            <a:r>
              <a:rPr lang="tr-TR" dirty="0" smtClean="0"/>
              <a:t>kullanılmakta.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293298" y="3545306"/>
            <a:ext cx="872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GaN</a:t>
            </a:r>
            <a:r>
              <a:rPr lang="tr-TR" b="1" dirty="0"/>
              <a:t> diyotlar</a:t>
            </a:r>
            <a:r>
              <a:rPr lang="tr-TR" dirty="0"/>
              <a:t>, </a:t>
            </a:r>
            <a:r>
              <a:rPr lang="tr-TR" b="1" dirty="0"/>
              <a:t>en yüksek frekanslı uygulamalar için geliştirilen</a:t>
            </a:r>
            <a:r>
              <a:rPr lang="tr-TR" dirty="0"/>
              <a:t> en yeni teknoloji diyotlarıdır.</a:t>
            </a:r>
          </a:p>
        </p:txBody>
      </p:sp>
    </p:spTree>
    <p:extLst>
      <p:ext uri="{BB962C8B-B14F-4D97-AF65-F5344CB8AC3E}">
        <p14:creationId xmlns:p14="http://schemas.microsoft.com/office/powerpoint/2010/main" val="25065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517583" y="413318"/>
            <a:ext cx="352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En Gelişmiş Güç </a:t>
            </a:r>
            <a:r>
              <a:rPr lang="tr-TR" sz="1400" b="1" dirty="0" err="1" smtClean="0"/>
              <a:t>Transistörleri</a:t>
            </a:r>
            <a:r>
              <a:rPr lang="tr-TR" sz="1400" b="1" dirty="0" smtClean="0"/>
              <a:t> (BJT)</a:t>
            </a:r>
            <a:endParaRPr lang="tr-TR" sz="1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8" y="843681"/>
            <a:ext cx="8543925" cy="204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357995" y="3119273"/>
                <a:ext cx="73755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b="1" dirty="0" smtClean="0"/>
                  <a:t>Düşük </a:t>
                </a:r>
                <a:r>
                  <a:rPr lang="tr-TR" b="1" dirty="0"/>
                  <a:t>gerilimli </a:t>
                </a:r>
                <a:r>
                  <a:rPr lang="tr-TR" b="1" dirty="0" err="1"/>
                  <a:t>BJT'ler</a:t>
                </a:r>
                <a:r>
                  <a:rPr lang="tr-TR" dirty="0"/>
                  <a:t>, düşük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tr-TR" dirty="0" smtClean="0"/>
                  <a:t> kayıpları </a:t>
                </a:r>
                <a:r>
                  <a:rPr lang="tr-TR" dirty="0"/>
                  <a:t>nedeniyle </a:t>
                </a:r>
                <a:r>
                  <a:rPr lang="tr-TR" b="1" dirty="0"/>
                  <a:t>yüksek akım taşıyabilir</a:t>
                </a:r>
                <a:r>
                  <a:rPr lang="tr-TR" dirty="0"/>
                  <a:t>, ancak gerilim dayanımı düşüktür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95" y="3119273"/>
                <a:ext cx="737558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744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kdörtgen 7"/>
          <p:cNvSpPr/>
          <p:nvPr/>
        </p:nvSpPr>
        <p:spPr>
          <a:xfrm>
            <a:off x="357994" y="3765604"/>
            <a:ext cx="7621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Yüksek gerilimli </a:t>
            </a:r>
            <a:r>
              <a:rPr lang="tr-TR" b="1" dirty="0" err="1"/>
              <a:t>BJT'ler</a:t>
            </a:r>
            <a:r>
              <a:rPr lang="tr-TR" dirty="0"/>
              <a:t>, </a:t>
            </a:r>
            <a:r>
              <a:rPr lang="tr-TR" b="1" dirty="0"/>
              <a:t>daha kalın yarıiletken katmanlara</a:t>
            </a:r>
            <a:r>
              <a:rPr lang="tr-TR" dirty="0"/>
              <a:t> sahip olduğu için daha düşük akımlarda çalışır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7993" y="4562746"/>
            <a:ext cx="762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Günümüzde </a:t>
            </a:r>
            <a:r>
              <a:rPr lang="tr-TR" b="1" dirty="0" err="1"/>
              <a:t>IGBT'ler</a:t>
            </a:r>
            <a:r>
              <a:rPr lang="tr-TR" dirty="0"/>
              <a:t>, yüksek güçlü uygulamalarda </a:t>
            </a:r>
            <a:r>
              <a:rPr lang="tr-TR" dirty="0" err="1"/>
              <a:t>BJT’lerin</a:t>
            </a:r>
            <a:r>
              <a:rPr lang="tr-TR" dirty="0"/>
              <a:t> yerine daha çok tercih edilmektedir.</a:t>
            </a:r>
          </a:p>
        </p:txBody>
      </p:sp>
    </p:spTree>
    <p:extLst>
      <p:ext uri="{BB962C8B-B14F-4D97-AF65-F5344CB8AC3E}">
        <p14:creationId xmlns:p14="http://schemas.microsoft.com/office/powerpoint/2010/main" val="23274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886364" y="113636"/>
            <a:ext cx="641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Diğer Denetimli Güç Elektroniği Anahtarlarının Tipik Üst Değerleri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422694" y="5899069"/>
            <a:ext cx="810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Grafikte sunulan değerler </a:t>
            </a:r>
            <a:r>
              <a:rPr lang="tr-TR" b="1" dirty="0"/>
              <a:t>tipik ticari cihazlar</a:t>
            </a:r>
            <a:r>
              <a:rPr lang="tr-TR" dirty="0"/>
              <a:t> için geçerli olup, en gelişmiş veya en uç değerleri temsil </a:t>
            </a:r>
            <a:r>
              <a:rPr lang="tr-TR" dirty="0" smtClean="0"/>
              <a:t>etmemektedir.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4" y="743399"/>
            <a:ext cx="6828571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10932</TotalTime>
  <Words>2480</Words>
  <Application>Microsoft Office PowerPoint</Application>
  <PresentationFormat>Ekran Gösterisi (4:3)</PresentationFormat>
  <Paragraphs>265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Microsoft hesabı</cp:lastModifiedBy>
  <cp:revision>92</cp:revision>
  <dcterms:created xsi:type="dcterms:W3CDTF">2025-02-23T14:19:22Z</dcterms:created>
  <dcterms:modified xsi:type="dcterms:W3CDTF">2025-03-12T20:03:38Z</dcterms:modified>
</cp:coreProperties>
</file>